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8" r:id="rId2"/>
    <p:sldId id="269" r:id="rId3"/>
    <p:sldId id="270" r:id="rId4"/>
    <p:sldId id="271" r:id="rId5"/>
    <p:sldId id="262" r:id="rId6"/>
    <p:sldId id="265" r:id="rId7"/>
    <p:sldId id="259" r:id="rId8"/>
    <p:sldId id="264" r:id="rId9"/>
    <p:sldId id="272" r:id="rId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6A47"/>
    <a:srgbClr val="272727"/>
    <a:srgbClr val="D9D9D9"/>
    <a:srgbClr val="F0F0EF"/>
    <a:srgbClr val="494949"/>
    <a:srgbClr val="C4ABDD"/>
    <a:srgbClr val="4C2A69"/>
    <a:srgbClr val="766857"/>
    <a:srgbClr val="1C1D01"/>
    <a:srgbClr val="FCF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01" autoAdjust="0"/>
  </p:normalViewPr>
  <p:slideViewPr>
    <p:cSldViewPr snapToGrid="0">
      <p:cViewPr>
        <p:scale>
          <a:sx n="99" d="100"/>
          <a:sy n="99" d="100"/>
        </p:scale>
        <p:origin x="48" y="3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6320E-9BCE-4596-9BA9-77ABF5AEA4AC}" type="datetimeFigureOut">
              <a:rPr lang="pt-PT" smtClean="0"/>
              <a:t>17/06/2023</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B093E-8822-4889-9843-60FE982D75C9}" type="slidenum">
              <a:rPr lang="pt-PT" smtClean="0"/>
              <a:t>‹nº›</a:t>
            </a:fld>
            <a:endParaRPr lang="pt-PT"/>
          </a:p>
        </p:txBody>
      </p:sp>
    </p:spTree>
    <p:extLst>
      <p:ext uri="{BB962C8B-B14F-4D97-AF65-F5344CB8AC3E}">
        <p14:creationId xmlns:p14="http://schemas.microsoft.com/office/powerpoint/2010/main" val="1349466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kern="100" dirty="0">
                <a:effectLst/>
                <a:latin typeface="Calibri" panose="020F0502020204030204" pitchFamily="34" charset="0"/>
                <a:ea typeface="Calibri" panose="020F0502020204030204" pitchFamily="34" charset="0"/>
                <a:cs typeface="Arial" panose="020B0604020202020204" pitchFamily="34" charset="0"/>
              </a:rPr>
              <a:t>O nosso projeto teve como objetivo criar uma solução inovadora e eficaz para o problema que nos foi apresentado. Para isso, seguimos os seguintes passos:</a:t>
            </a:r>
          </a:p>
          <a:p>
            <a:pPr>
              <a:lnSpc>
                <a:spcPct val="107000"/>
              </a:lnSpc>
              <a:spcAft>
                <a:spcPts val="800"/>
              </a:spcAft>
            </a:pPr>
            <a:r>
              <a:rPr lang="pt-PT" sz="1800" kern="100" dirty="0">
                <a:effectLst/>
                <a:latin typeface="Calibri" panose="020F0502020204030204" pitchFamily="34" charset="0"/>
                <a:ea typeface="Calibri" panose="020F0502020204030204" pitchFamily="34" charset="0"/>
                <a:cs typeface="Arial" panose="020B0604020202020204" pitchFamily="34" charset="0"/>
              </a:rPr>
              <a:t>- Primeiro, a nossa equipa começou por compreender quais eram os requisitos específicos, sendo este um passo importante, uma vez que nos permite compreender o que pretendemos alcançar enquanto equipa.</a:t>
            </a:r>
          </a:p>
          <a:p>
            <a:pPr>
              <a:lnSpc>
                <a:spcPct val="107000"/>
              </a:lnSpc>
              <a:spcAft>
                <a:spcPts val="800"/>
              </a:spcAft>
            </a:pPr>
            <a:r>
              <a:rPr lang="pt-PT" sz="1800" kern="100" dirty="0">
                <a:effectLst/>
                <a:latin typeface="Calibri" panose="020F0502020204030204" pitchFamily="34" charset="0"/>
                <a:ea typeface="Calibri" panose="020F0502020204030204" pitchFamily="34" charset="0"/>
                <a:cs typeface="Arial" panose="020B0604020202020204" pitchFamily="34" charset="0"/>
              </a:rPr>
              <a:t>- Após este passo, foi efetuada uma investigação aprofundada do público-alvo e das propostas já presentes no mercado. Desta forma, pudemos identificar as necessidades e as expectativas dos potenciais utilizadores.</a:t>
            </a:r>
          </a:p>
          <a:p>
            <a:pPr>
              <a:lnSpc>
                <a:spcPct val="107000"/>
              </a:lnSpc>
              <a:spcAft>
                <a:spcPts val="800"/>
              </a:spcAft>
            </a:pPr>
            <a:r>
              <a:rPr lang="pt-PT" sz="1800" kern="100" dirty="0">
                <a:effectLst/>
                <a:latin typeface="Calibri" panose="020F0502020204030204" pitchFamily="34" charset="0"/>
                <a:ea typeface="Calibri" panose="020F0502020204030204" pitchFamily="34" charset="0"/>
                <a:cs typeface="Arial" panose="020B0604020202020204" pitchFamily="34" charset="0"/>
              </a:rPr>
              <a:t>- A equipa decidiu utilizar uma metodologia ágil para o processo de desenvolvimento, o SCRUM. Esta abordagem da equipa permitiu-nos garantir que o processo de desenvolvimento é iterativo e colaborativo, dividindo assim o projeto em tarefas mais pequenas que são realizadas em sprints, permitindo-nos obter feedback do utilizador ao longo do processo e entregar um produto final funcional num menor espaço de tempo, correspondente com os nossos padrões de qualidade.</a:t>
            </a:r>
          </a:p>
          <a:p>
            <a:endParaRPr lang="pt-PT" dirty="0"/>
          </a:p>
        </p:txBody>
      </p:sp>
      <p:sp>
        <p:nvSpPr>
          <p:cNvPr id="4" name="Marcador de Posição do Número do Diapositivo 3"/>
          <p:cNvSpPr>
            <a:spLocks noGrp="1"/>
          </p:cNvSpPr>
          <p:nvPr>
            <p:ph type="sldNum" sz="quarter" idx="5"/>
          </p:nvPr>
        </p:nvSpPr>
        <p:spPr/>
        <p:txBody>
          <a:bodyPr/>
          <a:lstStyle/>
          <a:p>
            <a:fld id="{6DCB093E-8822-4889-9843-60FE982D75C9}" type="slidenum">
              <a:rPr lang="pt-PT" smtClean="0"/>
              <a:t>4</a:t>
            </a:fld>
            <a:endParaRPr lang="pt-PT"/>
          </a:p>
        </p:txBody>
      </p:sp>
    </p:spTree>
    <p:extLst>
      <p:ext uri="{BB962C8B-B14F-4D97-AF65-F5344CB8AC3E}">
        <p14:creationId xmlns:p14="http://schemas.microsoft.com/office/powerpoint/2010/main" val="257969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A8F8D-3794-C74C-AE5D-4361AEA3F48F}"/>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83F5FAEE-AA30-27B6-601E-1484C06A9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2337E3D-08A0-E77B-2F34-D18A5855E210}"/>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5CBAFEE9-39BD-107B-FD9F-54F946949219}"/>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5A3E812-324B-28F2-2EBC-5FE465FAC2BB}"/>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01613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7A0E6-AE9F-C5EB-1CEA-35B58C17C8CF}"/>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B8C43AA3-4743-4595-9FC6-2B2095F66C44}"/>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DA80894-9B2E-2D19-B0D0-A0B76D72DA93}"/>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49EF9E88-EBE5-4B05-5F08-E501A174B74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FCAE68DF-B066-2595-58DC-0D81284FC35C}"/>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94444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CEC1C0-872E-D65E-DD45-0C14AFDE643E}"/>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5F25F75B-5725-9E5D-F81F-2F978C00A9D2}"/>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309811A-54A5-4CFF-ABBD-E9B6F8BBA279}"/>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8A6718BD-FAB1-DD36-E0C3-78DF168DFB5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32C344C-1096-CCF7-80B6-5BD10DCF5037}"/>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160137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0D2BF8-7F72-39B5-9F43-A876E46ABB9E}"/>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967A02C-717D-477A-88ED-CC47717E7781}"/>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04F3A3A-B7A2-DF41-00AB-79BF61FBC311}"/>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2BB46116-9256-7740-C17F-BA5EFB6D94CE}"/>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4D4533F-121B-44FC-B00B-5C73A4376C2A}"/>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4924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69950-8DA1-71D6-D70B-367AACA6047D}"/>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B453B2DF-311D-2F44-D2A3-707036A7E1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FFB187E2-32C5-BB1D-3E2B-D30EA5D5388D}"/>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5A636605-C0F0-1AF1-83B2-A797D8806872}"/>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2E3CAF04-3465-3B45-66FE-830A40DD8683}"/>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43740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A1065-2EC4-5119-E779-577DF431560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3223867-CA03-7ABE-8FDE-77DE3BA333C7}"/>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4C93696D-7E24-66F2-1CD8-871024FBF010}"/>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742CB07-C229-1FFC-C7EC-30E9B2CCD7BE}"/>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6" name="Marcador de Posição do Rodapé 5">
            <a:extLst>
              <a:ext uri="{FF2B5EF4-FFF2-40B4-BE49-F238E27FC236}">
                <a16:creationId xmlns:a16="http://schemas.microsoft.com/office/drawing/2014/main" id="{BEAEAF08-32C0-0BE2-6813-CF5734BB6161}"/>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F85DB4B6-AF8A-4504-0745-B78568BD782F}"/>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17248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CE528-47A0-03BD-A1C8-76C92BD3296A}"/>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DDBC0CBA-69FC-9B0A-3EF4-79D04A85BF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4C044B35-7952-0590-EEE7-D0098723BB46}"/>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4FD65803-5024-6037-2FBC-1C28435CCE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F2A5219C-2E9C-BCC8-0028-68ECB0F326C0}"/>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3793D0A4-2919-ED7A-C045-41FCB560CA94}"/>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8" name="Marcador de Posição do Rodapé 7">
            <a:extLst>
              <a:ext uri="{FF2B5EF4-FFF2-40B4-BE49-F238E27FC236}">
                <a16:creationId xmlns:a16="http://schemas.microsoft.com/office/drawing/2014/main" id="{3152D2EF-5C1B-E933-A9E6-1346A6018858}"/>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43C3DAC7-11E6-35F6-6657-04C5FB2401A1}"/>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74181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6A324-0B4C-0CC7-531D-03CE686BA1D0}"/>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7C4C2DD0-7D0F-4D08-0237-2B1F712F7E32}"/>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4" name="Marcador de Posição do Rodapé 3">
            <a:extLst>
              <a:ext uri="{FF2B5EF4-FFF2-40B4-BE49-F238E27FC236}">
                <a16:creationId xmlns:a16="http://schemas.microsoft.com/office/drawing/2014/main" id="{252CD662-C1A5-985E-3A6F-6FCFD704B0C5}"/>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DCB53459-C82A-FEF5-B70B-4FF54F7667B5}"/>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157880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66C8BBAF-0226-C816-0DD3-44306DBFB419}"/>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3" name="Marcador de Posição do Rodapé 2">
            <a:extLst>
              <a:ext uri="{FF2B5EF4-FFF2-40B4-BE49-F238E27FC236}">
                <a16:creationId xmlns:a16="http://schemas.microsoft.com/office/drawing/2014/main" id="{A1FF6A87-C9D9-ECED-5A48-2D24C43708D8}"/>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7743A55A-5693-0FBE-5E66-9C815C1643C9}"/>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75859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31F06-EEBD-6B5C-BDD2-8F5D7FAB5A5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B58B94E-2027-4922-D805-05012583C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F196F91A-3219-D382-A97F-91900E53C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BC024C8-2860-8172-B7A6-B5A6260FD151}"/>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6" name="Marcador de Posição do Rodapé 5">
            <a:extLst>
              <a:ext uri="{FF2B5EF4-FFF2-40B4-BE49-F238E27FC236}">
                <a16:creationId xmlns:a16="http://schemas.microsoft.com/office/drawing/2014/main" id="{3FBEFBDC-3E8E-D816-2610-D2F3220222F5}"/>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4C505314-CBE6-27EF-B63A-FEE12088D6E2}"/>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3206333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DA6B88-24ED-30F1-8D6E-41C02B5CD87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77E1B561-D70F-330F-7CF5-F8F5223F1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F31C1E97-95C2-32C2-5776-2D09616B9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83E0057-F88B-25A3-EF7C-04EF5B0BB8D2}"/>
              </a:ext>
            </a:extLst>
          </p:cNvPr>
          <p:cNvSpPr>
            <a:spLocks noGrp="1"/>
          </p:cNvSpPr>
          <p:nvPr>
            <p:ph type="dt" sz="half" idx="10"/>
          </p:nvPr>
        </p:nvSpPr>
        <p:spPr/>
        <p:txBody>
          <a:bodyPr/>
          <a:lstStyle/>
          <a:p>
            <a:fld id="{29E39007-9BD4-4642-A3D9-5F18682705C8}" type="datetimeFigureOut">
              <a:rPr lang="pt-PT" smtClean="0"/>
              <a:t>17/06/2023</a:t>
            </a:fld>
            <a:endParaRPr lang="pt-PT"/>
          </a:p>
        </p:txBody>
      </p:sp>
      <p:sp>
        <p:nvSpPr>
          <p:cNvPr id="6" name="Marcador de Posição do Rodapé 5">
            <a:extLst>
              <a:ext uri="{FF2B5EF4-FFF2-40B4-BE49-F238E27FC236}">
                <a16:creationId xmlns:a16="http://schemas.microsoft.com/office/drawing/2014/main" id="{DD6A9C5D-5FC2-68A8-D1FB-C5FCFC0A3EE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BFF4780A-8AB8-F6CD-5F5B-91AE7043F6AD}"/>
              </a:ext>
            </a:extLst>
          </p:cNvPr>
          <p:cNvSpPr>
            <a:spLocks noGrp="1"/>
          </p:cNvSpPr>
          <p:nvPr>
            <p:ph type="sldNum" sz="quarter" idx="12"/>
          </p:nvPr>
        </p:nvSpPr>
        <p:spPr/>
        <p:txBody>
          <a:bodyPr/>
          <a:lstStyle/>
          <a:p>
            <a:fld id="{7E9DAB46-CC9A-47CF-91DA-8C23C8996C8B}" type="slidenum">
              <a:rPr lang="pt-PT" smtClean="0"/>
              <a:t>‹nº›</a:t>
            </a:fld>
            <a:endParaRPr lang="pt-PT"/>
          </a:p>
        </p:txBody>
      </p:sp>
    </p:spTree>
    <p:extLst>
      <p:ext uri="{BB962C8B-B14F-4D97-AF65-F5344CB8AC3E}">
        <p14:creationId xmlns:p14="http://schemas.microsoft.com/office/powerpoint/2010/main" val="2970907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09CD9070-2B1C-9E75-4C73-5BC9A402B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4537B4F6-8F28-6563-A98B-D5A6B8E22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DB57251-0351-8F62-F83E-E63E53B4A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39007-9BD4-4642-A3D9-5F18682705C8}" type="datetimeFigureOut">
              <a:rPr lang="pt-PT" smtClean="0"/>
              <a:t>17/06/2023</a:t>
            </a:fld>
            <a:endParaRPr lang="pt-PT"/>
          </a:p>
        </p:txBody>
      </p:sp>
      <p:sp>
        <p:nvSpPr>
          <p:cNvPr id="5" name="Marcador de Posição do Rodapé 4">
            <a:extLst>
              <a:ext uri="{FF2B5EF4-FFF2-40B4-BE49-F238E27FC236}">
                <a16:creationId xmlns:a16="http://schemas.microsoft.com/office/drawing/2014/main" id="{D5CE16C6-55F9-F1B3-CAC3-D29E14827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BCA39C42-01E4-E3AE-86E6-3390C890E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DAB46-CC9A-47CF-91DA-8C23C8996C8B}" type="slidenum">
              <a:rPr lang="pt-PT" smtClean="0"/>
              <a:t>‹nº›</a:t>
            </a:fld>
            <a:endParaRPr lang="pt-PT"/>
          </a:p>
        </p:txBody>
      </p:sp>
    </p:spTree>
    <p:extLst>
      <p:ext uri="{BB962C8B-B14F-4D97-AF65-F5344CB8AC3E}">
        <p14:creationId xmlns:p14="http://schemas.microsoft.com/office/powerpoint/2010/main" val="2779975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CDCA"/>
        </a:soli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0ACC087-A7B4-687C-2C76-2369088F8672}"/>
              </a:ext>
            </a:extLst>
          </p:cNvPr>
          <p:cNvSpPr txBox="1"/>
          <p:nvPr/>
        </p:nvSpPr>
        <p:spPr>
          <a:xfrm>
            <a:off x="482956" y="136345"/>
            <a:ext cx="9092484" cy="3477875"/>
          </a:xfrm>
          <a:prstGeom prst="rect">
            <a:avLst/>
          </a:prstGeom>
          <a:noFill/>
        </p:spPr>
        <p:txBody>
          <a:bodyPr wrap="square" rtlCol="0">
            <a:spAutoFit/>
          </a:bodyPr>
          <a:lstStyle/>
          <a:p>
            <a:r>
              <a:rPr lang="pt-PT" sz="22000" dirty="0">
                <a:ln w="57150">
                  <a:solidFill>
                    <a:srgbClr val="A0876E"/>
                  </a:solidFill>
                </a:ln>
                <a:noFill/>
                <a:latin typeface="Bernard MT Condensed" panose="02050806060905020404" pitchFamily="18" charset="0"/>
                <a:cs typeface="Aharoni" panose="02010803020104030203" pitchFamily="2" charset="-79"/>
              </a:rPr>
              <a:t>Project</a:t>
            </a:r>
          </a:p>
        </p:txBody>
      </p:sp>
      <p:sp>
        <p:nvSpPr>
          <p:cNvPr id="6" name="CaixaDeTexto 5">
            <a:extLst>
              <a:ext uri="{FF2B5EF4-FFF2-40B4-BE49-F238E27FC236}">
                <a16:creationId xmlns:a16="http://schemas.microsoft.com/office/drawing/2014/main" id="{6ACBB95E-07F3-825A-03F7-4B23E877B489}"/>
              </a:ext>
            </a:extLst>
          </p:cNvPr>
          <p:cNvSpPr txBox="1"/>
          <p:nvPr/>
        </p:nvSpPr>
        <p:spPr>
          <a:xfrm>
            <a:off x="315532" y="2595093"/>
            <a:ext cx="8603087" cy="2708434"/>
          </a:xfrm>
          <a:prstGeom prst="rect">
            <a:avLst/>
          </a:prstGeom>
          <a:noFill/>
        </p:spPr>
        <p:txBody>
          <a:bodyPr wrap="square" rtlCol="0">
            <a:spAutoFit/>
          </a:bodyPr>
          <a:lstStyle/>
          <a:p>
            <a:r>
              <a:rPr lang="pt-PT" sz="17000" dirty="0">
                <a:solidFill>
                  <a:srgbClr val="A0876E"/>
                </a:solidFill>
                <a:effectLst>
                  <a:outerShdw blurRad="50800" dist="38100" dir="5400000" algn="t" rotWithShape="0">
                    <a:prstClr val="black">
                      <a:alpha val="12000"/>
                    </a:prstClr>
                  </a:outerShdw>
                </a:effectLst>
                <a:latin typeface="NType 82 Mono" panose="02060509050402040103" pitchFamily="49" charset="0"/>
              </a:rPr>
              <a:t>Sprint</a:t>
            </a:r>
          </a:p>
        </p:txBody>
      </p:sp>
      <p:sp>
        <p:nvSpPr>
          <p:cNvPr id="7" name="CaixaDeTexto 6">
            <a:extLst>
              <a:ext uri="{FF2B5EF4-FFF2-40B4-BE49-F238E27FC236}">
                <a16:creationId xmlns:a16="http://schemas.microsoft.com/office/drawing/2014/main" id="{B199BE0C-A3B3-94DB-DF73-F0436AEC8600}"/>
              </a:ext>
            </a:extLst>
          </p:cNvPr>
          <p:cNvSpPr txBox="1"/>
          <p:nvPr/>
        </p:nvSpPr>
        <p:spPr>
          <a:xfrm>
            <a:off x="7366716" y="-746975"/>
            <a:ext cx="2923504" cy="6709529"/>
          </a:xfrm>
          <a:prstGeom prst="rect">
            <a:avLst/>
          </a:prstGeom>
          <a:noFill/>
        </p:spPr>
        <p:txBody>
          <a:bodyPr wrap="square" rtlCol="0">
            <a:spAutoFit/>
          </a:bodyPr>
          <a:lstStyle/>
          <a:p>
            <a:r>
              <a:rPr lang="pt-PT" sz="43000" i="1" dirty="0">
                <a:solidFill>
                  <a:srgbClr val="A0876E"/>
                </a:solidFill>
                <a:effectLst>
                  <a:outerShdw blurRad="12700" dist="127000" dir="3360000" algn="tl" rotWithShape="0">
                    <a:prstClr val="black">
                      <a:alpha val="11000"/>
                    </a:prstClr>
                  </a:outerShdw>
                </a:effectLst>
                <a:latin typeface="NType 82 Mono" panose="02060509050402040103" pitchFamily="49" charset="0"/>
                <a:cs typeface="Vijaya" panose="02020604020202020204" pitchFamily="18" charset="0"/>
              </a:rPr>
              <a:t>3</a:t>
            </a:r>
          </a:p>
        </p:txBody>
      </p:sp>
      <p:pic>
        <p:nvPicPr>
          <p:cNvPr id="8" name="Picture 2" descr="ISEP - Instituto Superior de Engenharia do Porto">
            <a:extLst>
              <a:ext uri="{FF2B5EF4-FFF2-40B4-BE49-F238E27FC236}">
                <a16:creationId xmlns:a16="http://schemas.microsoft.com/office/drawing/2014/main" id="{1BFDC536-29FE-4B5F-D5BE-0978CA35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9201" y="5953125"/>
            <a:ext cx="2381250"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1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DDD"/>
        </a:solidFill>
        <a:effectLst/>
      </p:bgPr>
    </p:bg>
    <p:spTree>
      <p:nvGrpSpPr>
        <p:cNvPr id="1" name=""/>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EF9B83B0-65AD-A799-FA44-A85FF17E2AB1}"/>
              </a:ext>
            </a:extLst>
          </p:cNvPr>
          <p:cNvSpPr/>
          <p:nvPr/>
        </p:nvSpPr>
        <p:spPr>
          <a:xfrm>
            <a:off x="470079" y="461408"/>
            <a:ext cx="11256135" cy="5900756"/>
          </a:xfrm>
          <a:prstGeom prst="roundRect">
            <a:avLst>
              <a:gd name="adj" fmla="val 2917"/>
            </a:avLst>
          </a:prstGeom>
          <a:solidFill>
            <a:srgbClr val="D7C2B6"/>
          </a:solidFill>
          <a:ln>
            <a:solidFill>
              <a:srgbClr val="D7C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ítulo 1">
            <a:extLst>
              <a:ext uri="{FF2B5EF4-FFF2-40B4-BE49-F238E27FC236}">
                <a16:creationId xmlns:a16="http://schemas.microsoft.com/office/drawing/2014/main" id="{A7FCFBE6-0A7C-0F75-ECE1-54408C4FAADA}"/>
              </a:ext>
            </a:extLst>
          </p:cNvPr>
          <p:cNvSpPr>
            <a:spLocks noGrp="1"/>
          </p:cNvSpPr>
          <p:nvPr>
            <p:ph type="title"/>
          </p:nvPr>
        </p:nvSpPr>
        <p:spPr>
          <a:xfrm>
            <a:off x="632138" y="642021"/>
            <a:ext cx="2188335" cy="1325563"/>
          </a:xfrm>
        </p:spPr>
        <p:txBody>
          <a:bodyPr>
            <a:normAutofit fontScale="90000"/>
          </a:bodyPr>
          <a:lstStyle/>
          <a:p>
            <a:r>
              <a:rPr lang="pt-PT" sz="8800" dirty="0">
                <a:solidFill>
                  <a:srgbClr val="78784C"/>
                </a:solidFill>
                <a:effectLst>
                  <a:outerShdw blurRad="50800" dist="38100" dir="5400000" algn="t" rotWithShape="0">
                    <a:prstClr val="black">
                      <a:alpha val="11000"/>
                    </a:prstClr>
                  </a:outerShdw>
                </a:effectLst>
                <a:latin typeface="Vijaya" panose="02020604020202020204" pitchFamily="18" charset="0"/>
                <a:ea typeface="Yu Mincho" panose="02020400000000000000" pitchFamily="18" charset="-128"/>
                <a:cs typeface="Vijaya" panose="02020604020202020204" pitchFamily="18" charset="0"/>
              </a:rPr>
              <a:t>Index</a:t>
            </a:r>
          </a:p>
        </p:txBody>
      </p:sp>
      <p:sp>
        <p:nvSpPr>
          <p:cNvPr id="6" name="Retângulo: Cantos Arredondados 5">
            <a:extLst>
              <a:ext uri="{FF2B5EF4-FFF2-40B4-BE49-F238E27FC236}">
                <a16:creationId xmlns:a16="http://schemas.microsoft.com/office/drawing/2014/main" id="{A0DA83EC-EF89-92EF-D5CF-E1D13A37A885}"/>
              </a:ext>
            </a:extLst>
          </p:cNvPr>
          <p:cNvSpPr/>
          <p:nvPr/>
        </p:nvSpPr>
        <p:spPr>
          <a:xfrm>
            <a:off x="1212424" y="3295187"/>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18D86"/>
                </a:solidFill>
                <a:latin typeface="Arial Rounded MT Bold" panose="020F0704030504030204" pitchFamily="34" charset="0"/>
              </a:rPr>
              <a:t>2</a:t>
            </a:r>
          </a:p>
        </p:txBody>
      </p:sp>
      <p:sp>
        <p:nvSpPr>
          <p:cNvPr id="7" name="Oval 6">
            <a:extLst>
              <a:ext uri="{FF2B5EF4-FFF2-40B4-BE49-F238E27FC236}">
                <a16:creationId xmlns:a16="http://schemas.microsoft.com/office/drawing/2014/main" id="{0EB3A56A-6F60-802D-C497-C6E86001A50D}"/>
              </a:ext>
            </a:extLst>
          </p:cNvPr>
          <p:cNvSpPr/>
          <p:nvPr/>
        </p:nvSpPr>
        <p:spPr>
          <a:xfrm>
            <a:off x="1212424" y="2071340"/>
            <a:ext cx="805032" cy="817809"/>
          </a:xfrm>
          <a:prstGeom prst="ellipse">
            <a:avLst/>
          </a:prstGeom>
          <a:solidFill>
            <a:srgbClr val="F1F5BF"/>
          </a:solidFill>
          <a:ln>
            <a:solidFill>
              <a:srgbClr val="F1F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626634"/>
                </a:solidFill>
                <a:latin typeface="Arial Rounded MT Bold" panose="020F0704030504030204" pitchFamily="34" charset="0"/>
                <a:cs typeface="Vijaya" panose="02020604020202020204" pitchFamily="18" charset="0"/>
              </a:rPr>
              <a:t>1</a:t>
            </a:r>
          </a:p>
        </p:txBody>
      </p:sp>
      <p:sp>
        <p:nvSpPr>
          <p:cNvPr id="8" name="Oval 7">
            <a:extLst>
              <a:ext uri="{FF2B5EF4-FFF2-40B4-BE49-F238E27FC236}">
                <a16:creationId xmlns:a16="http://schemas.microsoft.com/office/drawing/2014/main" id="{69572710-8F20-9293-7C97-C8703D9EBFF7}"/>
              </a:ext>
            </a:extLst>
          </p:cNvPr>
          <p:cNvSpPr/>
          <p:nvPr/>
        </p:nvSpPr>
        <p:spPr>
          <a:xfrm>
            <a:off x="6469319" y="4519034"/>
            <a:ext cx="805032" cy="817809"/>
          </a:xfrm>
          <a:prstGeom prst="ellipse">
            <a:avLst/>
          </a:prstGeom>
          <a:solidFill>
            <a:srgbClr val="F1F5BF"/>
          </a:solidFill>
          <a:ln>
            <a:solidFill>
              <a:srgbClr val="F1F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6</a:t>
            </a:r>
          </a:p>
        </p:txBody>
      </p:sp>
      <p:sp>
        <p:nvSpPr>
          <p:cNvPr id="9" name="Retângulo: Cantos Arredondados 8">
            <a:extLst>
              <a:ext uri="{FF2B5EF4-FFF2-40B4-BE49-F238E27FC236}">
                <a16:creationId xmlns:a16="http://schemas.microsoft.com/office/drawing/2014/main" id="{F0745A04-2C39-288B-1B1A-14CB2246246D}"/>
              </a:ext>
            </a:extLst>
          </p:cNvPr>
          <p:cNvSpPr/>
          <p:nvPr/>
        </p:nvSpPr>
        <p:spPr>
          <a:xfrm>
            <a:off x="1212424" y="4519034"/>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3</a:t>
            </a:r>
          </a:p>
        </p:txBody>
      </p:sp>
      <p:sp>
        <p:nvSpPr>
          <p:cNvPr id="10" name="Retângulo: Cantos Arredondados 9">
            <a:extLst>
              <a:ext uri="{FF2B5EF4-FFF2-40B4-BE49-F238E27FC236}">
                <a16:creationId xmlns:a16="http://schemas.microsoft.com/office/drawing/2014/main" id="{8F7B0A2A-99C0-02AC-D521-1D598728CFF2}"/>
              </a:ext>
            </a:extLst>
          </p:cNvPr>
          <p:cNvSpPr/>
          <p:nvPr/>
        </p:nvSpPr>
        <p:spPr>
          <a:xfrm>
            <a:off x="6469319" y="2071339"/>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4</a:t>
            </a:r>
          </a:p>
        </p:txBody>
      </p:sp>
      <p:sp>
        <p:nvSpPr>
          <p:cNvPr id="11" name="Retângulo: Cantos Arredondados 10">
            <a:extLst>
              <a:ext uri="{FF2B5EF4-FFF2-40B4-BE49-F238E27FC236}">
                <a16:creationId xmlns:a16="http://schemas.microsoft.com/office/drawing/2014/main" id="{0FCEBCB6-C315-64E3-9B0B-301E199A4362}"/>
              </a:ext>
            </a:extLst>
          </p:cNvPr>
          <p:cNvSpPr/>
          <p:nvPr/>
        </p:nvSpPr>
        <p:spPr>
          <a:xfrm>
            <a:off x="6469319" y="3295186"/>
            <a:ext cx="805032" cy="817809"/>
          </a:xfrm>
          <a:prstGeom prst="roundRect">
            <a:avLst/>
          </a:prstGeom>
          <a:solidFill>
            <a:srgbClr val="ECE0D3"/>
          </a:solidFill>
          <a:ln>
            <a:solidFill>
              <a:srgbClr val="ECE0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dirty="0">
                <a:solidFill>
                  <a:srgbClr val="A0876E"/>
                </a:solidFill>
                <a:latin typeface="Arial Rounded MT Bold" panose="020F0704030504030204" pitchFamily="34" charset="0"/>
              </a:rPr>
              <a:t>5</a:t>
            </a:r>
          </a:p>
        </p:txBody>
      </p:sp>
      <p:sp>
        <p:nvSpPr>
          <p:cNvPr id="3" name="CaixaDeTexto 2">
            <a:extLst>
              <a:ext uri="{FF2B5EF4-FFF2-40B4-BE49-F238E27FC236}">
                <a16:creationId xmlns:a16="http://schemas.microsoft.com/office/drawing/2014/main" id="{4D3B7594-339E-F336-A3B3-ED40FE9AE154}"/>
              </a:ext>
            </a:extLst>
          </p:cNvPr>
          <p:cNvSpPr txBox="1"/>
          <p:nvPr/>
        </p:nvSpPr>
        <p:spPr>
          <a:xfrm>
            <a:off x="2522282" y="2294620"/>
            <a:ext cx="1957589" cy="369332"/>
          </a:xfrm>
          <a:prstGeom prst="rect">
            <a:avLst/>
          </a:prstGeom>
          <a:noFill/>
        </p:spPr>
        <p:txBody>
          <a:bodyPr wrap="square" rtlCol="0">
            <a:spAutoFit/>
          </a:bodyPr>
          <a:lstStyle/>
          <a:p>
            <a:r>
              <a:rPr lang="pt-PT" sz="1800" dirty="0" err="1">
                <a:solidFill>
                  <a:srgbClr val="766857"/>
                </a:solidFill>
                <a:latin typeface="Amasis MT Pro Medium" panose="02040604050005020304" pitchFamily="18" charset="0"/>
              </a:rPr>
              <a:t>Results</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achieved</a:t>
            </a:r>
            <a:endParaRPr lang="pt-PT" sz="1800" dirty="0">
              <a:solidFill>
                <a:srgbClr val="766857"/>
              </a:solidFill>
              <a:latin typeface="Amasis MT Pro Medium" panose="02040604050005020304" pitchFamily="18" charset="0"/>
            </a:endParaRPr>
          </a:p>
        </p:txBody>
      </p:sp>
      <p:sp>
        <p:nvSpPr>
          <p:cNvPr id="4" name="CaixaDeTexto 3">
            <a:extLst>
              <a:ext uri="{FF2B5EF4-FFF2-40B4-BE49-F238E27FC236}">
                <a16:creationId xmlns:a16="http://schemas.microsoft.com/office/drawing/2014/main" id="{19A4EA85-35D5-92C6-D83D-FFD48EB0281E}"/>
              </a:ext>
            </a:extLst>
          </p:cNvPr>
          <p:cNvSpPr txBox="1"/>
          <p:nvPr/>
        </p:nvSpPr>
        <p:spPr>
          <a:xfrm>
            <a:off x="2522282" y="3380924"/>
            <a:ext cx="3466394" cy="646331"/>
          </a:xfrm>
          <a:prstGeom prst="rect">
            <a:avLst/>
          </a:prstGeom>
          <a:noFill/>
        </p:spPr>
        <p:txBody>
          <a:bodyPr wrap="square" rtlCol="0">
            <a:spAutoFit/>
          </a:bodyPr>
          <a:lstStyle/>
          <a:p>
            <a:r>
              <a:rPr lang="pt-PT" sz="1800" dirty="0" err="1">
                <a:solidFill>
                  <a:srgbClr val="766857"/>
                </a:solidFill>
                <a:latin typeface="Amasis MT Pro Medium" panose="02040604050005020304" pitchFamily="18" charset="0"/>
              </a:rPr>
              <a:t>Critical</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analysis</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of</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results</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and</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teamwork</a:t>
            </a:r>
            <a:endParaRPr lang="pt-PT" sz="1800" dirty="0">
              <a:solidFill>
                <a:srgbClr val="766857"/>
              </a:solidFill>
              <a:latin typeface="Amasis MT Pro Medium" panose="02040604050005020304" pitchFamily="18" charset="0"/>
            </a:endParaRPr>
          </a:p>
        </p:txBody>
      </p:sp>
      <p:sp>
        <p:nvSpPr>
          <p:cNvPr id="12" name="CaixaDeTexto 11">
            <a:extLst>
              <a:ext uri="{FF2B5EF4-FFF2-40B4-BE49-F238E27FC236}">
                <a16:creationId xmlns:a16="http://schemas.microsoft.com/office/drawing/2014/main" id="{BE271E8E-D945-4798-9B02-3E0220396A30}"/>
              </a:ext>
            </a:extLst>
          </p:cNvPr>
          <p:cNvSpPr txBox="1"/>
          <p:nvPr/>
        </p:nvSpPr>
        <p:spPr>
          <a:xfrm>
            <a:off x="2522281" y="4744227"/>
            <a:ext cx="3573719" cy="1200329"/>
          </a:xfrm>
          <a:prstGeom prst="rect">
            <a:avLst/>
          </a:prstGeom>
          <a:noFill/>
        </p:spPr>
        <p:txBody>
          <a:bodyPr wrap="square" rtlCol="0">
            <a:spAutoFit/>
          </a:bodyPr>
          <a:lstStyle/>
          <a:p>
            <a:r>
              <a:rPr lang="en-US" sz="1800" dirty="0">
                <a:solidFill>
                  <a:srgbClr val="766857"/>
                </a:solidFill>
                <a:latin typeface="Amasis MT Pro Medium" panose="02040604050005020304" pitchFamily="18" charset="0"/>
                <a:cs typeface="Courier New" panose="02070309020205020404" pitchFamily="49" charset="0"/>
              </a:rPr>
              <a:t>Evidence of applying the software engineering/development process</a:t>
            </a:r>
            <a:endParaRPr lang="pt-PT" sz="1800" dirty="0">
              <a:solidFill>
                <a:srgbClr val="766857"/>
              </a:solidFill>
              <a:latin typeface="Amasis MT Pro Medium" panose="02040604050005020304" pitchFamily="18" charset="0"/>
              <a:cs typeface="Courier New" panose="02070309020205020404" pitchFamily="49" charset="0"/>
            </a:endParaRPr>
          </a:p>
        </p:txBody>
      </p:sp>
      <p:sp>
        <p:nvSpPr>
          <p:cNvPr id="13" name="CaixaDeTexto 12">
            <a:extLst>
              <a:ext uri="{FF2B5EF4-FFF2-40B4-BE49-F238E27FC236}">
                <a16:creationId xmlns:a16="http://schemas.microsoft.com/office/drawing/2014/main" id="{A6C340E1-028B-28E6-5E43-05FB50DB97FE}"/>
              </a:ext>
            </a:extLst>
          </p:cNvPr>
          <p:cNvSpPr txBox="1"/>
          <p:nvPr/>
        </p:nvSpPr>
        <p:spPr>
          <a:xfrm>
            <a:off x="7779175" y="2156120"/>
            <a:ext cx="3522035" cy="646331"/>
          </a:xfrm>
          <a:prstGeom prst="rect">
            <a:avLst/>
          </a:prstGeom>
          <a:noFill/>
        </p:spPr>
        <p:txBody>
          <a:bodyPr wrap="square" rtlCol="0">
            <a:spAutoFit/>
          </a:bodyPr>
          <a:lstStyle/>
          <a:p>
            <a:r>
              <a:rPr lang="en-US" sz="1800" dirty="0">
                <a:solidFill>
                  <a:srgbClr val="766857"/>
                </a:solidFill>
                <a:latin typeface="Amasis MT Pro Medium" panose="02040604050005020304" pitchFamily="18" charset="0"/>
              </a:rPr>
              <a:t>Deployment scenario of the solution</a:t>
            </a:r>
            <a:endParaRPr lang="pt-PT" sz="1800" dirty="0">
              <a:solidFill>
                <a:srgbClr val="766857"/>
              </a:solidFill>
              <a:latin typeface="Amasis MT Pro Medium" panose="02040604050005020304" pitchFamily="18" charset="0"/>
            </a:endParaRPr>
          </a:p>
        </p:txBody>
      </p:sp>
      <p:sp>
        <p:nvSpPr>
          <p:cNvPr id="14" name="CaixaDeTexto 13">
            <a:extLst>
              <a:ext uri="{FF2B5EF4-FFF2-40B4-BE49-F238E27FC236}">
                <a16:creationId xmlns:a16="http://schemas.microsoft.com/office/drawing/2014/main" id="{A6FD41C9-FEF8-B988-9F8D-575FAF66CFE6}"/>
              </a:ext>
            </a:extLst>
          </p:cNvPr>
          <p:cNvSpPr txBox="1"/>
          <p:nvPr/>
        </p:nvSpPr>
        <p:spPr>
          <a:xfrm>
            <a:off x="7779176" y="3519423"/>
            <a:ext cx="3200400" cy="369332"/>
          </a:xfrm>
          <a:prstGeom prst="rect">
            <a:avLst/>
          </a:prstGeom>
          <a:noFill/>
        </p:spPr>
        <p:txBody>
          <a:bodyPr wrap="square" rtlCol="0">
            <a:spAutoFit/>
          </a:bodyPr>
          <a:lstStyle/>
          <a:p>
            <a:r>
              <a:rPr lang="pt-PT" sz="1800" dirty="0" err="1">
                <a:solidFill>
                  <a:srgbClr val="766857"/>
                </a:solidFill>
                <a:latin typeface="Amasis MT Pro Medium" panose="02040604050005020304" pitchFamily="18" charset="0"/>
              </a:rPr>
              <a:t>Quality</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of</a:t>
            </a:r>
            <a:r>
              <a:rPr lang="pt-PT" sz="1800" dirty="0">
                <a:solidFill>
                  <a:srgbClr val="766857"/>
                </a:solidFill>
                <a:latin typeface="Amasis MT Pro Medium" panose="02040604050005020304" pitchFamily="18" charset="0"/>
              </a:rPr>
              <a:t> </a:t>
            </a:r>
            <a:r>
              <a:rPr lang="pt-PT" sz="1800" dirty="0" err="1">
                <a:solidFill>
                  <a:srgbClr val="766857"/>
                </a:solidFill>
                <a:latin typeface="Amasis MT Pro Medium" panose="02040604050005020304" pitchFamily="18" charset="0"/>
              </a:rPr>
              <a:t>the</a:t>
            </a:r>
            <a:r>
              <a:rPr lang="pt-PT" sz="1800" dirty="0">
                <a:solidFill>
                  <a:srgbClr val="766857"/>
                </a:solidFill>
                <a:latin typeface="Amasis MT Pro Medium" panose="02040604050005020304" pitchFamily="18" charset="0"/>
              </a:rPr>
              <a:t> final </a:t>
            </a:r>
            <a:r>
              <a:rPr lang="pt-PT" sz="1800" dirty="0" err="1">
                <a:solidFill>
                  <a:srgbClr val="766857"/>
                </a:solidFill>
                <a:latin typeface="Amasis MT Pro Medium" panose="02040604050005020304" pitchFamily="18" charset="0"/>
              </a:rPr>
              <a:t>product</a:t>
            </a:r>
            <a:endParaRPr lang="pt-PT" sz="1800" dirty="0">
              <a:solidFill>
                <a:srgbClr val="766857"/>
              </a:solidFill>
              <a:latin typeface="Amasis MT Pro Medium" panose="02040604050005020304" pitchFamily="18" charset="0"/>
            </a:endParaRPr>
          </a:p>
        </p:txBody>
      </p:sp>
      <p:sp>
        <p:nvSpPr>
          <p:cNvPr id="16" name="CaixaDeTexto 15">
            <a:extLst>
              <a:ext uri="{FF2B5EF4-FFF2-40B4-BE49-F238E27FC236}">
                <a16:creationId xmlns:a16="http://schemas.microsoft.com/office/drawing/2014/main" id="{A8B86FAD-7EC9-CFA5-9803-19F5D003812E}"/>
              </a:ext>
            </a:extLst>
          </p:cNvPr>
          <p:cNvSpPr txBox="1"/>
          <p:nvPr/>
        </p:nvSpPr>
        <p:spPr>
          <a:xfrm>
            <a:off x="7779174" y="4739533"/>
            <a:ext cx="3200399" cy="369332"/>
          </a:xfrm>
          <a:prstGeom prst="rect">
            <a:avLst/>
          </a:prstGeom>
          <a:noFill/>
        </p:spPr>
        <p:txBody>
          <a:bodyPr wrap="square">
            <a:spAutoFit/>
          </a:bodyPr>
          <a:lstStyle/>
          <a:p>
            <a:r>
              <a:rPr lang="en-US" dirty="0">
                <a:solidFill>
                  <a:srgbClr val="766857"/>
                </a:solidFill>
                <a:latin typeface="Amasis MT Pro Medium" panose="02040604050005020304" pitchFamily="18" charset="0"/>
                <a:ea typeface="UD Digi Kyokasho NP-B" panose="020B0400000000000000" pitchFamily="18" charset="-128"/>
              </a:rPr>
              <a:t>Suggestions of improvement</a:t>
            </a:r>
          </a:p>
        </p:txBody>
      </p:sp>
    </p:spTree>
    <p:extLst>
      <p:ext uri="{BB962C8B-B14F-4D97-AF65-F5344CB8AC3E}">
        <p14:creationId xmlns:p14="http://schemas.microsoft.com/office/powerpoint/2010/main" val="23479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F28"/>
        </a:solidFill>
        <a:effectLst/>
      </p:bgPr>
    </p:bg>
    <p:spTree>
      <p:nvGrpSpPr>
        <p:cNvPr id="1" name=""/>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5A5942A1-2392-130E-EE4C-55344107D521}"/>
              </a:ext>
            </a:extLst>
          </p:cNvPr>
          <p:cNvSpPr/>
          <p:nvPr/>
        </p:nvSpPr>
        <p:spPr>
          <a:xfrm>
            <a:off x="2090056" y="235856"/>
            <a:ext cx="9695543" cy="1469571"/>
          </a:xfrm>
          <a:prstGeom prst="roundRect">
            <a:avLst>
              <a:gd name="adj" fmla="val 50000"/>
            </a:avLst>
          </a:prstGeom>
          <a:solidFill>
            <a:srgbClr val="424231"/>
          </a:solidFill>
          <a:ln>
            <a:solidFill>
              <a:srgbClr val="424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424231"/>
              </a:solidFill>
            </a:endParaRPr>
          </a:p>
        </p:txBody>
      </p:sp>
      <p:grpSp>
        <p:nvGrpSpPr>
          <p:cNvPr id="7" name="Agrupar 6">
            <a:extLst>
              <a:ext uri="{FF2B5EF4-FFF2-40B4-BE49-F238E27FC236}">
                <a16:creationId xmlns:a16="http://schemas.microsoft.com/office/drawing/2014/main" id="{CFA077FC-FC72-00F0-CD62-26A4E6D124A6}"/>
              </a:ext>
            </a:extLst>
          </p:cNvPr>
          <p:cNvGrpSpPr/>
          <p:nvPr/>
        </p:nvGrpSpPr>
        <p:grpSpPr>
          <a:xfrm>
            <a:off x="341086" y="235857"/>
            <a:ext cx="5905168" cy="1469571"/>
            <a:chOff x="341086" y="235857"/>
            <a:chExt cx="5638800" cy="1469571"/>
          </a:xfrm>
        </p:grpSpPr>
        <p:sp>
          <p:nvSpPr>
            <p:cNvPr id="3" name="Retângulo: Cantos Arredondados 2">
              <a:extLst>
                <a:ext uri="{FF2B5EF4-FFF2-40B4-BE49-F238E27FC236}">
                  <a16:creationId xmlns:a16="http://schemas.microsoft.com/office/drawing/2014/main" id="{23508C54-1137-FCAC-F834-F71E5FC50120}"/>
                </a:ext>
              </a:extLst>
            </p:cNvPr>
            <p:cNvSpPr/>
            <p:nvPr/>
          </p:nvSpPr>
          <p:spPr>
            <a:xfrm>
              <a:off x="341086" y="235857"/>
              <a:ext cx="5638800" cy="1469571"/>
            </a:xfrm>
            <a:prstGeom prst="roundRect">
              <a:avLst>
                <a:gd name="adj" fmla="val 50000"/>
              </a:avLst>
            </a:prstGeom>
            <a:solidFill>
              <a:srgbClr val="D1C2A9"/>
            </a:solidFill>
            <a:ln>
              <a:solidFill>
                <a:srgbClr val="D1C2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Picture 4" descr="Bullseye on Microsoft Teams 1.0">
              <a:extLst>
                <a:ext uri="{FF2B5EF4-FFF2-40B4-BE49-F238E27FC236}">
                  <a16:creationId xmlns:a16="http://schemas.microsoft.com/office/drawing/2014/main" id="{F22DD84D-26D2-101C-0AA0-3CB1D3AD9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1" y="235857"/>
              <a:ext cx="1316272" cy="131627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25C5C67-2959-D442-FD3D-472CED18AE7F}"/>
                </a:ext>
              </a:extLst>
            </p:cNvPr>
            <p:cNvSpPr txBox="1"/>
            <p:nvPr/>
          </p:nvSpPr>
          <p:spPr>
            <a:xfrm>
              <a:off x="2090057" y="508977"/>
              <a:ext cx="3889829" cy="923330"/>
            </a:xfrm>
            <a:prstGeom prst="rect">
              <a:avLst/>
            </a:prstGeom>
            <a:noFill/>
          </p:spPr>
          <p:txBody>
            <a:bodyPr wrap="square" rtlCol="0">
              <a:spAutoFit/>
            </a:bodyPr>
            <a:lstStyle/>
            <a:p>
              <a:r>
                <a:rPr lang="pt-PT" sz="5400" dirty="0" err="1">
                  <a:solidFill>
                    <a:srgbClr val="766857"/>
                  </a:solidFill>
                  <a:latin typeface="Agency FB" panose="020B0503020202020204" pitchFamily="34" charset="0"/>
                </a:rPr>
                <a:t>Results</a:t>
              </a:r>
              <a:r>
                <a:rPr lang="pt-PT" sz="5400" dirty="0">
                  <a:solidFill>
                    <a:srgbClr val="766857"/>
                  </a:solidFill>
                  <a:latin typeface="Agency FB" panose="020B0503020202020204" pitchFamily="34" charset="0"/>
                </a:rPr>
                <a:t> </a:t>
              </a:r>
              <a:r>
                <a:rPr lang="pt-PT" sz="5400" dirty="0" err="1">
                  <a:solidFill>
                    <a:srgbClr val="766857"/>
                  </a:solidFill>
                  <a:latin typeface="Agency FB" panose="020B0503020202020204" pitchFamily="34" charset="0"/>
                </a:rPr>
                <a:t>achieved</a:t>
              </a:r>
              <a:endParaRPr lang="pt-PT" sz="5400" dirty="0">
                <a:solidFill>
                  <a:srgbClr val="766857"/>
                </a:solidFill>
                <a:latin typeface="Agency FB" panose="020B0503020202020204" pitchFamily="34" charset="0"/>
              </a:endParaRPr>
            </a:p>
          </p:txBody>
        </p:sp>
      </p:grpSp>
      <p:sp>
        <p:nvSpPr>
          <p:cNvPr id="8" name="Retângulo: Cantos Arredondados 7">
            <a:extLst>
              <a:ext uri="{FF2B5EF4-FFF2-40B4-BE49-F238E27FC236}">
                <a16:creationId xmlns:a16="http://schemas.microsoft.com/office/drawing/2014/main" id="{87D42922-1D91-B04E-C83E-FF69EB364B95}"/>
              </a:ext>
            </a:extLst>
          </p:cNvPr>
          <p:cNvSpPr/>
          <p:nvPr/>
        </p:nvSpPr>
        <p:spPr>
          <a:xfrm>
            <a:off x="834572" y="2315030"/>
            <a:ext cx="1001762" cy="1008742"/>
          </a:xfrm>
          <a:prstGeom prst="roundRect">
            <a:avLst>
              <a:gd name="adj" fmla="val 50000"/>
            </a:avLst>
          </a:prstGeom>
          <a:solidFill>
            <a:srgbClr val="FDDDC4"/>
          </a:solidFill>
          <a:ln>
            <a:solidFill>
              <a:srgbClr val="FDDD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Cantos Arredondados 9">
            <a:extLst>
              <a:ext uri="{FF2B5EF4-FFF2-40B4-BE49-F238E27FC236}">
                <a16:creationId xmlns:a16="http://schemas.microsoft.com/office/drawing/2014/main" id="{D8C52F6D-A9B2-AC00-7E50-0A497ADDBEEA}"/>
              </a:ext>
            </a:extLst>
          </p:cNvPr>
          <p:cNvSpPr/>
          <p:nvPr/>
        </p:nvSpPr>
        <p:spPr>
          <a:xfrm>
            <a:off x="3033484" y="2256971"/>
            <a:ext cx="8752115" cy="4212772"/>
          </a:xfrm>
          <a:prstGeom prst="roundRect">
            <a:avLst>
              <a:gd name="adj" fmla="val 4953"/>
            </a:avLst>
          </a:prstGeom>
          <a:solidFill>
            <a:srgbClr val="424231"/>
          </a:solidFill>
          <a:ln>
            <a:solidFill>
              <a:srgbClr val="4242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1" name="CaixaDeTexto 10">
            <a:extLst>
              <a:ext uri="{FF2B5EF4-FFF2-40B4-BE49-F238E27FC236}">
                <a16:creationId xmlns:a16="http://schemas.microsoft.com/office/drawing/2014/main" id="{0924A91F-2665-8439-89FE-D53707915FA9}"/>
              </a:ext>
            </a:extLst>
          </p:cNvPr>
          <p:cNvSpPr txBox="1"/>
          <p:nvPr/>
        </p:nvSpPr>
        <p:spPr>
          <a:xfrm>
            <a:off x="3953814" y="2704052"/>
            <a:ext cx="7463307" cy="3416320"/>
          </a:xfrm>
          <a:prstGeom prst="rect">
            <a:avLst/>
          </a:prstGeom>
          <a:noFill/>
        </p:spPr>
        <p:txBody>
          <a:bodyPr wrap="square" rtlCol="0">
            <a:spAutoFit/>
          </a:bodyPr>
          <a:lstStyle/>
          <a:p>
            <a:r>
              <a:rPr lang="en-US" dirty="0">
                <a:solidFill>
                  <a:srgbClr val="9B9B8E"/>
                </a:solidFill>
                <a:latin typeface="Abadi" panose="020B0604020104020204" pitchFamily="34" charset="0"/>
              </a:rPr>
              <a:t>Our team has produced and deployed a software solution that satisfies the project's requirements successfully. Our objectives were fulfilled, and the product delivered on schedule. As a result, we developed </a:t>
            </a:r>
            <a:r>
              <a:rPr lang="en-US" dirty="0" err="1">
                <a:solidFill>
                  <a:srgbClr val="9B9B8E"/>
                </a:solidFill>
                <a:latin typeface="Abadi" panose="020B0604020104020204" pitchFamily="34" charset="0"/>
              </a:rPr>
              <a:t>eCourse</a:t>
            </a:r>
            <a:r>
              <a:rPr lang="en-US" dirty="0">
                <a:solidFill>
                  <a:srgbClr val="9B9B8E"/>
                </a:solidFill>
                <a:latin typeface="Abadi" panose="020B0604020104020204" pitchFamily="34" charset="0"/>
              </a:rPr>
              <a:t>, a new platform for distant learning, with the following primary goals:</a:t>
            </a:r>
          </a:p>
          <a:p>
            <a:pPr marL="285750" indent="-285750">
              <a:buFont typeface="Arial" panose="020B0604020202020204" pitchFamily="34" charset="0"/>
              <a:buChar char="•"/>
            </a:pPr>
            <a:r>
              <a:rPr lang="en-US" dirty="0">
                <a:solidFill>
                  <a:srgbClr val="9B9B8E"/>
                </a:solidFill>
                <a:latin typeface="Abadi" panose="020B0604020104020204" pitchFamily="34" charset="0"/>
              </a:rPr>
              <a:t>Collaboration technologies such as </a:t>
            </a:r>
            <a:r>
              <a:rPr lang="en-US" dirty="0" err="1">
                <a:solidFill>
                  <a:srgbClr val="9B9B8E"/>
                </a:solidFill>
                <a:latin typeface="Abadi" panose="020B0604020104020204" pitchFamily="34" charset="0"/>
              </a:rPr>
              <a:t>ShareBoard</a:t>
            </a:r>
            <a:r>
              <a:rPr lang="en-US" dirty="0">
                <a:solidFill>
                  <a:srgbClr val="9B9B8E"/>
                </a:solidFill>
                <a:latin typeface="Abadi" panose="020B0604020104020204" pitchFamily="34" charset="0"/>
              </a:rPr>
              <a:t>/Meetings enable user interaction and conversation. The </a:t>
            </a:r>
            <a:r>
              <a:rPr lang="en-US" dirty="0" err="1">
                <a:solidFill>
                  <a:srgbClr val="9B9B8E"/>
                </a:solidFill>
                <a:latin typeface="Abadi" panose="020B0604020104020204" pitchFamily="34" charset="0"/>
              </a:rPr>
              <a:t>SharedBoard</a:t>
            </a:r>
            <a:r>
              <a:rPr lang="en-US" dirty="0">
                <a:solidFill>
                  <a:srgbClr val="9B9B8E"/>
                </a:solidFill>
                <a:latin typeface="Abadi" panose="020B0604020104020204" pitchFamily="34" charset="0"/>
              </a:rPr>
              <a:t> is viewable and editable by all users.</a:t>
            </a:r>
          </a:p>
          <a:p>
            <a:pPr marL="285750" indent="-285750">
              <a:buFont typeface="Arial" panose="020B0604020202020204" pitchFamily="34" charset="0"/>
              <a:buChar char="•"/>
            </a:pPr>
            <a:r>
              <a:rPr lang="en-US" dirty="0">
                <a:solidFill>
                  <a:srgbClr val="9B9B8E"/>
                </a:solidFill>
                <a:latin typeface="Abadi" panose="020B0604020104020204" pitchFamily="34" charset="0"/>
              </a:rPr>
              <a:t>Enrollment requests</a:t>
            </a:r>
          </a:p>
          <a:p>
            <a:pPr marL="285750" indent="-285750">
              <a:buFont typeface="Arial" panose="020B0604020202020204" pitchFamily="34" charset="0"/>
              <a:buChar char="•"/>
            </a:pPr>
            <a:r>
              <a:rPr lang="en-US" dirty="0">
                <a:solidFill>
                  <a:srgbClr val="9B9B8E"/>
                </a:solidFill>
                <a:latin typeface="Abadi" panose="020B0604020104020204" pitchFamily="34" charset="0"/>
              </a:rPr>
              <a:t>Preview of upcoming activities (exams, classes...)</a:t>
            </a:r>
          </a:p>
          <a:p>
            <a:pPr marL="285750" indent="-285750">
              <a:buFont typeface="Arial" panose="020B0604020202020204" pitchFamily="34" charset="0"/>
              <a:buChar char="•"/>
            </a:pPr>
            <a:r>
              <a:rPr lang="en-US" dirty="0">
                <a:solidFill>
                  <a:srgbClr val="9B9B8E"/>
                </a:solidFill>
                <a:latin typeface="Abadi" panose="020B0604020104020204" pitchFamily="34" charset="0"/>
              </a:rPr>
              <a:t>User </a:t>
            </a:r>
            <a:r>
              <a:rPr lang="en-US" dirty="0" err="1">
                <a:solidFill>
                  <a:srgbClr val="9B9B8E"/>
                </a:solidFill>
                <a:latin typeface="Abadi" panose="020B0604020104020204" pitchFamily="34" charset="0"/>
              </a:rPr>
              <a:t>GeneratedExam</a:t>
            </a:r>
            <a:r>
              <a:rPr lang="en-US" dirty="0">
                <a:solidFill>
                  <a:srgbClr val="9B9B8E"/>
                </a:solidFill>
                <a:latin typeface="Abadi" panose="020B0604020104020204" pitchFamily="34" charset="0"/>
              </a:rPr>
              <a:t> Design and Validation</a:t>
            </a:r>
          </a:p>
          <a:p>
            <a:pPr marL="285750" indent="-285750">
              <a:buFont typeface="Arial" panose="020B0604020202020204" pitchFamily="34" charset="0"/>
              <a:buChar char="•"/>
            </a:pPr>
            <a:r>
              <a:rPr lang="en-US" dirty="0">
                <a:solidFill>
                  <a:srgbClr val="9B9B8E"/>
                </a:solidFill>
                <a:latin typeface="Abadi" panose="020B0604020104020204" pitchFamily="34" charset="0"/>
              </a:rPr>
              <a:t>Creation of courses </a:t>
            </a:r>
          </a:p>
          <a:p>
            <a:pPr marL="285750" indent="-285750">
              <a:buFont typeface="Arial" panose="020B0604020202020204" pitchFamily="34" charset="0"/>
              <a:buChar char="•"/>
            </a:pPr>
            <a:r>
              <a:rPr lang="en-US" dirty="0">
                <a:solidFill>
                  <a:srgbClr val="9B9B8E"/>
                </a:solidFill>
                <a:latin typeface="Abadi" panose="020B0604020104020204" pitchFamily="34" charset="0"/>
              </a:rPr>
              <a:t>Students can use the app to take examinations</a:t>
            </a:r>
            <a:endParaRPr lang="pt-PT" dirty="0">
              <a:solidFill>
                <a:srgbClr val="9B9B8E"/>
              </a:solidFill>
              <a:latin typeface="Abadi" panose="020B0604020104020204" pitchFamily="34" charset="0"/>
            </a:endParaRPr>
          </a:p>
        </p:txBody>
      </p:sp>
      <p:pic>
        <p:nvPicPr>
          <p:cNvPr id="13" name="Picture 6" descr="Brilhos em Microsoft Teams 1.0">
            <a:extLst>
              <a:ext uri="{FF2B5EF4-FFF2-40B4-BE49-F238E27FC236}">
                <a16:creationId xmlns:a16="http://schemas.microsoft.com/office/drawing/2014/main" id="{F6C41EAA-D422-0CB3-33F8-5058E3EE4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880" y="5089045"/>
            <a:ext cx="1395211" cy="13952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piral Calendar on Microsoft Teams 15.0">
            <a:extLst>
              <a:ext uri="{FF2B5EF4-FFF2-40B4-BE49-F238E27FC236}">
                <a16:creationId xmlns:a16="http://schemas.microsoft.com/office/drawing/2014/main" id="{2D455BA3-9FCA-CA49-DE99-F855CDA77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089" y="2499387"/>
            <a:ext cx="1185078" cy="118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3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2CE"/>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6326571-C344-DB47-5733-7A6B32366166}"/>
              </a:ext>
            </a:extLst>
          </p:cNvPr>
          <p:cNvSpPr/>
          <p:nvPr/>
        </p:nvSpPr>
        <p:spPr>
          <a:xfrm>
            <a:off x="979715" y="-449943"/>
            <a:ext cx="6393543" cy="6226629"/>
          </a:xfrm>
          <a:prstGeom prst="ellipse">
            <a:avLst/>
          </a:prstGeom>
          <a:solidFill>
            <a:srgbClr val="E8E83D"/>
          </a:solidFill>
          <a:ln>
            <a:solidFill>
              <a:srgbClr val="E8E83D"/>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8F8C6203-0D8E-5E9E-02C0-B12DC25D7177}"/>
              </a:ext>
            </a:extLst>
          </p:cNvPr>
          <p:cNvSpPr/>
          <p:nvPr/>
        </p:nvSpPr>
        <p:spPr>
          <a:xfrm>
            <a:off x="4818742" y="1857290"/>
            <a:ext cx="6393543" cy="6226629"/>
          </a:xfrm>
          <a:prstGeom prst="ellipse">
            <a:avLst/>
          </a:prstGeom>
          <a:solidFill>
            <a:srgbClr val="114B2E"/>
          </a:solidFill>
          <a:ln>
            <a:solidFill>
              <a:srgbClr val="114B2E"/>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666B7448-5E1C-B626-06C5-B9D2AB5B0B4F}"/>
              </a:ext>
            </a:extLst>
          </p:cNvPr>
          <p:cNvSpPr/>
          <p:nvPr/>
        </p:nvSpPr>
        <p:spPr>
          <a:xfrm>
            <a:off x="0" y="0"/>
            <a:ext cx="12192000" cy="6858000"/>
          </a:xfrm>
          <a:prstGeom prst="rect">
            <a:avLst/>
          </a:prstGeom>
          <a:blipFill dpi="0" rotWithShape="1">
            <a:blip r:embed="rId3">
              <a:alphaModFix amt="5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CaixaDeTexto 8">
            <a:extLst>
              <a:ext uri="{FF2B5EF4-FFF2-40B4-BE49-F238E27FC236}">
                <a16:creationId xmlns:a16="http://schemas.microsoft.com/office/drawing/2014/main" id="{B2E0D267-669F-4939-A349-3EEE14A59C4A}"/>
              </a:ext>
            </a:extLst>
          </p:cNvPr>
          <p:cNvSpPr txBox="1"/>
          <p:nvPr/>
        </p:nvSpPr>
        <p:spPr>
          <a:xfrm>
            <a:off x="2242459" y="1262744"/>
            <a:ext cx="3280228" cy="2308324"/>
          </a:xfrm>
          <a:prstGeom prst="rect">
            <a:avLst/>
          </a:prstGeom>
          <a:noFill/>
        </p:spPr>
        <p:txBody>
          <a:bodyPr wrap="square" rtlCol="0">
            <a:spAutoFit/>
          </a:bodyPr>
          <a:lstStyle/>
          <a:p>
            <a:r>
              <a:rPr lang="pt-PT" sz="3600" dirty="0" err="1">
                <a:solidFill>
                  <a:srgbClr val="646B19"/>
                </a:solidFill>
                <a:latin typeface="Broadway" panose="04040905080B02020502" pitchFamily="82" charset="0"/>
              </a:rPr>
              <a:t>Critical</a:t>
            </a:r>
            <a:r>
              <a:rPr lang="pt-PT" sz="3600" dirty="0">
                <a:solidFill>
                  <a:srgbClr val="646B19"/>
                </a:solidFill>
                <a:latin typeface="Broadway" panose="04040905080B02020502" pitchFamily="82" charset="0"/>
              </a:rPr>
              <a:t> </a:t>
            </a:r>
            <a:r>
              <a:rPr lang="pt-PT" sz="3600" dirty="0" err="1">
                <a:solidFill>
                  <a:srgbClr val="646B19"/>
                </a:solidFill>
                <a:latin typeface="Broadway" panose="04040905080B02020502" pitchFamily="82" charset="0"/>
              </a:rPr>
              <a:t>analysis</a:t>
            </a:r>
            <a:r>
              <a:rPr lang="pt-PT" sz="3600" dirty="0">
                <a:solidFill>
                  <a:srgbClr val="646B19"/>
                </a:solidFill>
                <a:latin typeface="Broadway" panose="04040905080B02020502" pitchFamily="82" charset="0"/>
              </a:rPr>
              <a:t> </a:t>
            </a:r>
            <a:r>
              <a:rPr lang="pt-PT" sz="3600" dirty="0" err="1">
                <a:solidFill>
                  <a:srgbClr val="646B19"/>
                </a:solidFill>
                <a:latin typeface="Broadway" panose="04040905080B02020502" pitchFamily="82" charset="0"/>
              </a:rPr>
              <a:t>of</a:t>
            </a:r>
            <a:r>
              <a:rPr lang="pt-PT" sz="3600" dirty="0">
                <a:solidFill>
                  <a:srgbClr val="646B19"/>
                </a:solidFill>
                <a:latin typeface="Broadway" panose="04040905080B02020502" pitchFamily="82" charset="0"/>
              </a:rPr>
              <a:t> </a:t>
            </a:r>
            <a:r>
              <a:rPr lang="pt-PT" sz="3600" dirty="0" err="1">
                <a:solidFill>
                  <a:srgbClr val="646B19"/>
                </a:solidFill>
                <a:latin typeface="Broadway" panose="04040905080B02020502" pitchFamily="82" charset="0"/>
              </a:rPr>
              <a:t>results</a:t>
            </a:r>
            <a:r>
              <a:rPr lang="pt-PT" sz="3600" dirty="0">
                <a:solidFill>
                  <a:srgbClr val="646B19"/>
                </a:solidFill>
                <a:latin typeface="Broadway" panose="04040905080B02020502" pitchFamily="82" charset="0"/>
              </a:rPr>
              <a:t> </a:t>
            </a:r>
            <a:r>
              <a:rPr lang="pt-PT" sz="3600" dirty="0" err="1">
                <a:solidFill>
                  <a:srgbClr val="646B19"/>
                </a:solidFill>
                <a:latin typeface="Broadway" panose="04040905080B02020502" pitchFamily="82" charset="0"/>
              </a:rPr>
              <a:t>and</a:t>
            </a:r>
            <a:r>
              <a:rPr lang="pt-PT" sz="3600" dirty="0">
                <a:solidFill>
                  <a:srgbClr val="646B19"/>
                </a:solidFill>
                <a:latin typeface="Broadway" panose="04040905080B02020502" pitchFamily="82" charset="0"/>
              </a:rPr>
              <a:t> </a:t>
            </a:r>
            <a:r>
              <a:rPr lang="pt-PT" sz="3600" dirty="0" err="1">
                <a:solidFill>
                  <a:srgbClr val="646B19"/>
                </a:solidFill>
                <a:latin typeface="Broadway" panose="04040905080B02020502" pitchFamily="82" charset="0"/>
              </a:rPr>
              <a:t>teamwork</a:t>
            </a:r>
            <a:endParaRPr lang="pt-PT" sz="3600" dirty="0">
              <a:solidFill>
                <a:srgbClr val="646B19"/>
              </a:solidFill>
              <a:latin typeface="Broadway" panose="04040905080B02020502" pitchFamily="82" charset="0"/>
            </a:endParaRPr>
          </a:p>
        </p:txBody>
      </p:sp>
      <p:sp>
        <p:nvSpPr>
          <p:cNvPr id="11" name="CaixaDeTexto 10">
            <a:extLst>
              <a:ext uri="{FF2B5EF4-FFF2-40B4-BE49-F238E27FC236}">
                <a16:creationId xmlns:a16="http://schemas.microsoft.com/office/drawing/2014/main" id="{C3C69B0A-C219-3891-0C1F-003227760768}"/>
              </a:ext>
            </a:extLst>
          </p:cNvPr>
          <p:cNvSpPr txBox="1"/>
          <p:nvPr/>
        </p:nvSpPr>
        <p:spPr>
          <a:xfrm>
            <a:off x="6200665" y="3262444"/>
            <a:ext cx="3796609" cy="3416320"/>
          </a:xfrm>
          <a:prstGeom prst="rect">
            <a:avLst/>
          </a:prstGeom>
          <a:noFill/>
        </p:spPr>
        <p:txBody>
          <a:bodyPr wrap="square" rtlCol="0">
            <a:spAutoFit/>
          </a:bodyPr>
          <a:lstStyle/>
          <a:p>
            <a:pPr algn="just"/>
            <a:r>
              <a:rPr lang="en-US" dirty="0">
                <a:solidFill>
                  <a:srgbClr val="6EA68D"/>
                </a:solidFill>
                <a:latin typeface="Consolas" panose="020B0609020204030204" pitchFamily="49" charset="0"/>
                <a:cs typeface="Courier New" panose="02070309020205020404" pitchFamily="49" charset="0"/>
              </a:rPr>
              <a:t>We used the SWOT analysis to evaluate our team's strengths, weaknesses and opportunities. Our technical know-how and solid communication abilities are some of our capabilities. We are aware of our shortcomings as well, though. One of them is the fact that we lack expertise in several areas. </a:t>
            </a:r>
            <a:endParaRPr lang="pt-PT" dirty="0">
              <a:solidFill>
                <a:srgbClr val="6EA68D"/>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64221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AE6"/>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2A42ADE-D179-0246-4676-CE02D54129D7}"/>
              </a:ext>
            </a:extLst>
          </p:cNvPr>
          <p:cNvSpPr/>
          <p:nvPr/>
        </p:nvSpPr>
        <p:spPr>
          <a:xfrm>
            <a:off x="7329433" y="3145597"/>
            <a:ext cx="2438400" cy="2438400"/>
          </a:xfrm>
          <a:prstGeom prst="ellipse">
            <a:avLst/>
          </a:prstGeom>
          <a:solidFill>
            <a:srgbClr val="C4ABDD"/>
          </a:solidFill>
          <a:ln>
            <a:solidFill>
              <a:srgbClr val="4C2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Oval 16">
            <a:extLst>
              <a:ext uri="{FF2B5EF4-FFF2-40B4-BE49-F238E27FC236}">
                <a16:creationId xmlns:a16="http://schemas.microsoft.com/office/drawing/2014/main" id="{C2A50FC1-0C66-D5C3-095C-496F4DD64C54}"/>
              </a:ext>
            </a:extLst>
          </p:cNvPr>
          <p:cNvSpPr/>
          <p:nvPr/>
        </p:nvSpPr>
        <p:spPr>
          <a:xfrm>
            <a:off x="7084736" y="3091901"/>
            <a:ext cx="2655299" cy="2438400"/>
          </a:xfrm>
          <a:prstGeom prst="ellipse">
            <a:avLst/>
          </a:prstGeom>
          <a:solidFill>
            <a:srgbClr val="C4ABDD"/>
          </a:solidFill>
          <a:ln>
            <a:solidFill>
              <a:srgbClr val="4C2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CaixaDeTexto 1">
            <a:extLst>
              <a:ext uri="{FF2B5EF4-FFF2-40B4-BE49-F238E27FC236}">
                <a16:creationId xmlns:a16="http://schemas.microsoft.com/office/drawing/2014/main" id="{74E42612-5597-AF91-C312-DF186A160088}"/>
              </a:ext>
            </a:extLst>
          </p:cNvPr>
          <p:cNvSpPr txBox="1"/>
          <p:nvPr/>
        </p:nvSpPr>
        <p:spPr>
          <a:xfrm>
            <a:off x="160984" y="103031"/>
            <a:ext cx="11867883" cy="1569660"/>
          </a:xfrm>
          <a:prstGeom prst="rect">
            <a:avLst/>
          </a:prstGeom>
          <a:noFill/>
        </p:spPr>
        <p:txBody>
          <a:bodyPr wrap="square" rtlCol="0">
            <a:spAutoFit/>
          </a:bodyPr>
          <a:lstStyle/>
          <a:p>
            <a:r>
              <a:rPr lang="en-US" sz="4800" b="1" dirty="0">
                <a:latin typeface="NType 82 Mono" panose="02060509050402040103" pitchFamily="49" charset="0"/>
              </a:rPr>
              <a:t>Evidence of applying the software engineering/development process</a:t>
            </a:r>
            <a:endParaRPr lang="pt-PT" sz="4800" b="1" dirty="0">
              <a:latin typeface="NType 82 Mono" panose="02060509050402040103" pitchFamily="49" charset="0"/>
            </a:endParaRPr>
          </a:p>
        </p:txBody>
      </p:sp>
      <p:sp>
        <p:nvSpPr>
          <p:cNvPr id="21" name="Oval 20">
            <a:extLst>
              <a:ext uri="{FF2B5EF4-FFF2-40B4-BE49-F238E27FC236}">
                <a16:creationId xmlns:a16="http://schemas.microsoft.com/office/drawing/2014/main" id="{9346BD46-5AD2-BCE5-9F4B-80A83342B6C5}"/>
              </a:ext>
            </a:extLst>
          </p:cNvPr>
          <p:cNvSpPr/>
          <p:nvPr/>
        </p:nvSpPr>
        <p:spPr>
          <a:xfrm rot="4963406">
            <a:off x="8201526" y="3633240"/>
            <a:ext cx="1790221" cy="1295165"/>
          </a:xfrm>
          <a:prstGeom prst="ellipse">
            <a:avLst/>
          </a:prstGeom>
          <a:solidFill>
            <a:srgbClr val="C4ABDD"/>
          </a:solidFill>
          <a:ln>
            <a:solidFill>
              <a:srgbClr val="C4AB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a:extLst>
              <a:ext uri="{FF2B5EF4-FFF2-40B4-BE49-F238E27FC236}">
                <a16:creationId xmlns:a16="http://schemas.microsoft.com/office/drawing/2014/main" id="{114F0D6E-E9F8-682E-B177-353C3AA49C1E}"/>
              </a:ext>
            </a:extLst>
          </p:cNvPr>
          <p:cNvSpPr/>
          <p:nvPr/>
        </p:nvSpPr>
        <p:spPr>
          <a:xfrm>
            <a:off x="7090569" y="3426025"/>
            <a:ext cx="2438400" cy="2438400"/>
          </a:xfrm>
          <a:prstGeom prst="ellipse">
            <a:avLst/>
          </a:prstGeom>
          <a:solidFill>
            <a:srgbClr val="EA917A"/>
          </a:solidFill>
          <a:ln>
            <a:solidFill>
              <a:srgbClr val="EA9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Arco 19">
            <a:extLst>
              <a:ext uri="{FF2B5EF4-FFF2-40B4-BE49-F238E27FC236}">
                <a16:creationId xmlns:a16="http://schemas.microsoft.com/office/drawing/2014/main" id="{9E3835BC-18F6-1A68-E336-620D7F5CBCED}"/>
              </a:ext>
            </a:extLst>
          </p:cNvPr>
          <p:cNvSpPr/>
          <p:nvPr/>
        </p:nvSpPr>
        <p:spPr>
          <a:xfrm rot="3520597">
            <a:off x="7300478" y="3505103"/>
            <a:ext cx="2321211" cy="2094312"/>
          </a:xfrm>
          <a:prstGeom prst="arc">
            <a:avLst>
              <a:gd name="adj1" fmla="val 10984516"/>
              <a:gd name="adj2" fmla="val 19734004"/>
            </a:avLst>
          </a:prstGeom>
          <a:ln>
            <a:solidFill>
              <a:srgbClr val="4C2A6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pt-PT"/>
          </a:p>
        </p:txBody>
      </p:sp>
      <p:pic>
        <p:nvPicPr>
          <p:cNvPr id="5122" name="Picture 2" descr="Mãos Juntas: Pele Clara em Microsoft Teams 1.0">
            <a:extLst>
              <a:ext uri="{FF2B5EF4-FFF2-40B4-BE49-F238E27FC236}">
                <a16:creationId xmlns:a16="http://schemas.microsoft.com/office/drawing/2014/main" id="{54281BA0-DBA6-44DD-B4C6-B857E1233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385" y="3261473"/>
            <a:ext cx="1049628" cy="1049628"/>
          </a:xfrm>
          <a:prstGeom prst="rect">
            <a:avLst/>
          </a:prstGeom>
          <a:noFill/>
          <a:extLst>
            <a:ext uri="{909E8E84-426E-40DD-AFC4-6F175D3DCCD1}">
              <a14:hiddenFill xmlns:a14="http://schemas.microsoft.com/office/drawing/2010/main">
                <a:solidFill>
                  <a:srgbClr val="FFFFFF"/>
                </a:solidFill>
              </a14:hiddenFill>
            </a:ext>
          </a:extLst>
        </p:spPr>
      </p:pic>
      <p:sp>
        <p:nvSpPr>
          <p:cNvPr id="18" name="Triângulo isósceles 17">
            <a:extLst>
              <a:ext uri="{FF2B5EF4-FFF2-40B4-BE49-F238E27FC236}">
                <a16:creationId xmlns:a16="http://schemas.microsoft.com/office/drawing/2014/main" id="{D9521773-FDD6-A188-0DF5-A744252B32AC}"/>
              </a:ext>
            </a:extLst>
          </p:cNvPr>
          <p:cNvSpPr/>
          <p:nvPr/>
        </p:nvSpPr>
        <p:spPr>
          <a:xfrm rot="13064094">
            <a:off x="9075104" y="5017419"/>
            <a:ext cx="636729" cy="355184"/>
          </a:xfrm>
          <a:prstGeom prst="triangle">
            <a:avLst/>
          </a:prstGeom>
          <a:solidFill>
            <a:srgbClr val="C4ABDD"/>
          </a:solidFill>
          <a:ln>
            <a:solidFill>
              <a:srgbClr val="4C2A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Cantos Arredondados 8">
            <a:extLst>
              <a:ext uri="{FF2B5EF4-FFF2-40B4-BE49-F238E27FC236}">
                <a16:creationId xmlns:a16="http://schemas.microsoft.com/office/drawing/2014/main" id="{09B473F8-A72E-45EA-73D6-8144B058A821}"/>
              </a:ext>
            </a:extLst>
          </p:cNvPr>
          <p:cNvSpPr/>
          <p:nvPr/>
        </p:nvSpPr>
        <p:spPr>
          <a:xfrm>
            <a:off x="428171" y="1953019"/>
            <a:ext cx="7706193" cy="3201294"/>
          </a:xfrm>
          <a:prstGeom prst="roundRect">
            <a:avLst>
              <a:gd name="adj" fmla="val 12084"/>
            </a:avLst>
          </a:prstGeom>
          <a:solidFill>
            <a:srgbClr val="C7CEC7"/>
          </a:solidFill>
          <a:ln>
            <a:solidFill>
              <a:srgbClr val="C7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CaixaDeTexto 9">
            <a:extLst>
              <a:ext uri="{FF2B5EF4-FFF2-40B4-BE49-F238E27FC236}">
                <a16:creationId xmlns:a16="http://schemas.microsoft.com/office/drawing/2014/main" id="{271F0636-C15D-7FB2-49B3-605298A2D395}"/>
              </a:ext>
            </a:extLst>
          </p:cNvPr>
          <p:cNvSpPr txBox="1"/>
          <p:nvPr/>
        </p:nvSpPr>
        <p:spPr>
          <a:xfrm>
            <a:off x="626994" y="2117874"/>
            <a:ext cx="7308546" cy="2862322"/>
          </a:xfrm>
          <a:prstGeom prst="rect">
            <a:avLst/>
          </a:prstGeom>
          <a:noFill/>
        </p:spPr>
        <p:txBody>
          <a:bodyPr wrap="square" rtlCol="0">
            <a:spAutoFit/>
          </a:bodyPr>
          <a:lstStyle/>
          <a:p>
            <a:pPr algn="just"/>
            <a:r>
              <a:rPr lang="en-US" dirty="0">
                <a:solidFill>
                  <a:srgbClr val="3F463F"/>
                </a:solidFill>
                <a:latin typeface="Consolas" panose="020B0609020204030204" pitchFamily="49" charset="0"/>
              </a:rPr>
              <a:t>As a team, we adhered to a formal software development process throughout the entire project. To guarantee timely delivery and incorporate user feedback into the final product, we adopted agile approaches. With this strategy, we were able to quickly adjust to shifting needs and create a great product that satisfied our customers. We were able to continuously improve our processes and complete a successful project by regularly monitoring our progress and getting input from stakeholders.</a:t>
            </a:r>
            <a:endParaRPr lang="pt-PT" dirty="0">
              <a:solidFill>
                <a:srgbClr val="3F463F"/>
              </a:solidFill>
              <a:latin typeface="Consolas" panose="020B0609020204030204" pitchFamily="49" charset="0"/>
            </a:endParaRPr>
          </a:p>
        </p:txBody>
      </p:sp>
      <p:sp>
        <p:nvSpPr>
          <p:cNvPr id="22" name="Retângulo 21">
            <a:extLst>
              <a:ext uri="{FF2B5EF4-FFF2-40B4-BE49-F238E27FC236}">
                <a16:creationId xmlns:a16="http://schemas.microsoft.com/office/drawing/2014/main" id="{AF29012F-A1BB-9630-CB4E-78574F106FB6}"/>
              </a:ext>
            </a:extLst>
          </p:cNvPr>
          <p:cNvSpPr/>
          <p:nvPr/>
        </p:nvSpPr>
        <p:spPr>
          <a:xfrm rot="18129961" flipV="1">
            <a:off x="9344759" y="5056749"/>
            <a:ext cx="288931" cy="52802"/>
          </a:xfrm>
          <a:prstGeom prst="rect">
            <a:avLst/>
          </a:prstGeom>
          <a:solidFill>
            <a:srgbClr val="C4ABDD"/>
          </a:solidFill>
          <a:ln>
            <a:solidFill>
              <a:srgbClr val="C4AB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140" name="Picture 20" descr="Silhueta Falando em Microsoft Teams 1.0">
            <a:extLst>
              <a:ext uri="{FF2B5EF4-FFF2-40B4-BE49-F238E27FC236}">
                <a16:creationId xmlns:a16="http://schemas.microsoft.com/office/drawing/2014/main" id="{60B4AE3B-2D7D-ABA0-5237-49C79B4CD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67" y="4494071"/>
            <a:ext cx="1320484" cy="1320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 Technologist on Microsoft Teams 15.0">
            <a:extLst>
              <a:ext uri="{FF2B5EF4-FFF2-40B4-BE49-F238E27FC236}">
                <a16:creationId xmlns:a16="http://schemas.microsoft.com/office/drawing/2014/main" id="{BA30A14E-8C44-A914-1AE0-1A87F1AE2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433" y="4720433"/>
            <a:ext cx="2292586" cy="229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7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482D"/>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1324409-3513-F771-C925-E8DB73EA94EF}"/>
              </a:ext>
            </a:extLst>
          </p:cNvPr>
          <p:cNvSpPr txBox="1"/>
          <p:nvPr/>
        </p:nvSpPr>
        <p:spPr>
          <a:xfrm>
            <a:off x="188687" y="84131"/>
            <a:ext cx="11814626" cy="5493812"/>
          </a:xfrm>
          <a:prstGeom prst="rect">
            <a:avLst/>
          </a:prstGeom>
          <a:noFill/>
        </p:spPr>
        <p:txBody>
          <a:bodyPr wrap="square" rtlCol="0">
            <a:spAutoFit/>
          </a:bodyPr>
          <a:lstStyle/>
          <a:p>
            <a:r>
              <a:rPr lang="en-US" sz="11700" b="1" spc="-150" dirty="0">
                <a:solidFill>
                  <a:srgbClr val="C3FCD9"/>
                </a:solidFill>
                <a:latin typeface="Bernard MT Condensed" panose="02050806060905020404" pitchFamily="18" charset="0"/>
                <a:ea typeface="UD Digi Kyokasho NP-B" panose="020B0400000000000000" pitchFamily="18" charset="-128"/>
              </a:rPr>
              <a:t>Deployment scenario of the</a:t>
            </a:r>
          </a:p>
          <a:p>
            <a:r>
              <a:rPr lang="en-US" sz="11700" b="1" spc="-150" dirty="0">
                <a:solidFill>
                  <a:srgbClr val="C3FCD9"/>
                </a:solidFill>
                <a:latin typeface="Bernard MT Condensed" panose="02050806060905020404" pitchFamily="18" charset="0"/>
                <a:ea typeface="UD Digi Kyokasho NP-B" panose="020B0400000000000000" pitchFamily="18" charset="-128"/>
              </a:rPr>
              <a:t>solution</a:t>
            </a:r>
          </a:p>
        </p:txBody>
      </p:sp>
      <p:sp>
        <p:nvSpPr>
          <p:cNvPr id="6" name="Retângulo: Cantos Arredondados 5">
            <a:extLst>
              <a:ext uri="{FF2B5EF4-FFF2-40B4-BE49-F238E27FC236}">
                <a16:creationId xmlns:a16="http://schemas.microsoft.com/office/drawing/2014/main" id="{E70B5B67-C537-014A-7A5F-5DEB29BD83E5}"/>
              </a:ext>
            </a:extLst>
          </p:cNvPr>
          <p:cNvSpPr/>
          <p:nvPr/>
        </p:nvSpPr>
        <p:spPr>
          <a:xfrm>
            <a:off x="188687" y="5567025"/>
            <a:ext cx="11814628" cy="1097720"/>
          </a:xfrm>
          <a:prstGeom prst="roundRect">
            <a:avLst/>
          </a:prstGeom>
          <a:solidFill>
            <a:srgbClr val="EBD6C4"/>
          </a:solidFill>
          <a:ln>
            <a:solidFill>
              <a:srgbClr val="EBD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8206" name="Picture 14" descr="Ampulheta em Microsoft Teams 1.0">
            <a:extLst>
              <a:ext uri="{FF2B5EF4-FFF2-40B4-BE49-F238E27FC236}">
                <a16:creationId xmlns:a16="http://schemas.microsoft.com/office/drawing/2014/main" id="{A6B85ED9-2ABB-0CF8-1508-0C744371C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550" y="5714139"/>
            <a:ext cx="760524" cy="76052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acote em Microsoft Teams 1.0">
            <a:extLst>
              <a:ext uri="{FF2B5EF4-FFF2-40B4-BE49-F238E27FC236}">
                <a16:creationId xmlns:a16="http://schemas.microsoft.com/office/drawing/2014/main" id="{BF899DA3-81CF-1965-4B75-E1CEE9120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569" y="5605852"/>
            <a:ext cx="934862" cy="93486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aixa De Correio Aberta Com Bandeira Levantada em Microsoft Teams 1.0">
            <a:extLst>
              <a:ext uri="{FF2B5EF4-FFF2-40B4-BE49-F238E27FC236}">
                <a16:creationId xmlns:a16="http://schemas.microsoft.com/office/drawing/2014/main" id="{BE4245AB-45ED-4D76-F9D7-E30FA514B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565" y="5589963"/>
            <a:ext cx="879872" cy="879872"/>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Cantos Arredondados 11">
            <a:extLst>
              <a:ext uri="{FF2B5EF4-FFF2-40B4-BE49-F238E27FC236}">
                <a16:creationId xmlns:a16="http://schemas.microsoft.com/office/drawing/2014/main" id="{995FC185-DB01-5E5E-710B-DC324646DC1D}"/>
              </a:ext>
            </a:extLst>
          </p:cNvPr>
          <p:cNvSpPr/>
          <p:nvPr/>
        </p:nvSpPr>
        <p:spPr>
          <a:xfrm>
            <a:off x="4868214" y="1757966"/>
            <a:ext cx="7135100" cy="3685028"/>
          </a:xfrm>
          <a:prstGeom prst="roundRect">
            <a:avLst>
              <a:gd name="adj" fmla="val 7661"/>
            </a:avLst>
          </a:prstGeom>
          <a:solidFill>
            <a:srgbClr val="FCFDB8"/>
          </a:solidFill>
          <a:ln>
            <a:solidFill>
              <a:srgbClr val="FCF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a:extLst>
              <a:ext uri="{FF2B5EF4-FFF2-40B4-BE49-F238E27FC236}">
                <a16:creationId xmlns:a16="http://schemas.microsoft.com/office/drawing/2014/main" id="{AB9CD032-5660-F4B9-51F0-885B2CF5E4B0}"/>
              </a:ext>
            </a:extLst>
          </p:cNvPr>
          <p:cNvSpPr txBox="1"/>
          <p:nvPr/>
        </p:nvSpPr>
        <p:spPr>
          <a:xfrm>
            <a:off x="5220722" y="2169319"/>
            <a:ext cx="6430084" cy="2862322"/>
          </a:xfrm>
          <a:prstGeom prst="rect">
            <a:avLst/>
          </a:prstGeom>
          <a:noFill/>
        </p:spPr>
        <p:txBody>
          <a:bodyPr wrap="square" rtlCol="0">
            <a:spAutoFit/>
          </a:bodyPr>
          <a:lstStyle/>
          <a:p>
            <a:pPr algn="just"/>
            <a:r>
              <a:rPr lang="en-US" dirty="0">
                <a:solidFill>
                  <a:srgbClr val="1C1D01"/>
                </a:solidFill>
                <a:latin typeface="Consolas" panose="020B0609020204030204" pitchFamily="49" charset="0"/>
                <a:ea typeface="UD Digi Kyokasho NP-B" panose="02020700000000000000" pitchFamily="18" charset="-128"/>
              </a:rPr>
              <a:t>The software solution was created locally, but the database utilized for its specific operation is online, allowing any system running our program to access it. This strategy offers a number of advantages. One benefit is that it makes data accessible from anywhere. Additionally, it guarantees that all users are using the most recent data. We were able to increase teamwork and productivity by using an online database.</a:t>
            </a:r>
            <a:endParaRPr lang="pt-PT" dirty="0">
              <a:solidFill>
                <a:srgbClr val="1C1D01"/>
              </a:solidFill>
              <a:latin typeface="Consolas" panose="020B0609020204030204" pitchFamily="49" charset="0"/>
              <a:ea typeface="UD Digi Kyokasho NP-B" panose="02020700000000000000" pitchFamily="18" charset="-128"/>
            </a:endParaRPr>
          </a:p>
        </p:txBody>
      </p:sp>
      <p:pic>
        <p:nvPicPr>
          <p:cNvPr id="3074" name="Picture 2" descr="Índice De Cartões em Microsoft Teams 15.0">
            <a:extLst>
              <a:ext uri="{FF2B5EF4-FFF2-40B4-BE49-F238E27FC236}">
                <a16:creationId xmlns:a16="http://schemas.microsoft.com/office/drawing/2014/main" id="{4D564986-FA24-6DF7-88DD-0DC8D6012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814" y="5622997"/>
            <a:ext cx="926290" cy="9262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reless on Microsoft Teams 15.0">
            <a:extLst>
              <a:ext uri="{FF2B5EF4-FFF2-40B4-BE49-F238E27FC236}">
                <a16:creationId xmlns:a16="http://schemas.microsoft.com/office/drawing/2014/main" id="{D7DE2ADF-0157-727D-65CE-47C4D4140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73" y="5682181"/>
            <a:ext cx="879872" cy="8798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aptop on Microsoft Teams 15.0">
            <a:extLst>
              <a:ext uri="{FF2B5EF4-FFF2-40B4-BE49-F238E27FC236}">
                <a16:creationId xmlns:a16="http://schemas.microsoft.com/office/drawing/2014/main" id="{9BA17DEF-6F60-42EF-C27C-B76A4BD9AA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3856" y="5654466"/>
            <a:ext cx="879871" cy="8798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rd Index Dividers on Microsoft Teams 15.0">
            <a:extLst>
              <a:ext uri="{FF2B5EF4-FFF2-40B4-BE49-F238E27FC236}">
                <a16:creationId xmlns:a16="http://schemas.microsoft.com/office/drawing/2014/main" id="{B8131B2E-552C-FE38-4884-1709368446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208" y="5633347"/>
            <a:ext cx="879871" cy="87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3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pic>
        <p:nvPicPr>
          <p:cNvPr id="4104" name="Picture 8" descr="Ballot Box with Ballot on Microsoft Teams 1.0">
            <a:extLst>
              <a:ext uri="{FF2B5EF4-FFF2-40B4-BE49-F238E27FC236}">
                <a16:creationId xmlns:a16="http://schemas.microsoft.com/office/drawing/2014/main" id="{5CA20835-EF9E-E387-B27F-736969D88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237" y="436198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heck Mark on Skype Emoticons 1.2">
            <a:extLst>
              <a:ext uri="{FF2B5EF4-FFF2-40B4-BE49-F238E27FC236}">
                <a16:creationId xmlns:a16="http://schemas.microsoft.com/office/drawing/2014/main" id="{BC7D1D6C-FFBF-56AA-B181-D4A5CFE01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4" y="-173296"/>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heck Mark Button on Microsoft Teams 1.0">
            <a:extLst>
              <a:ext uri="{FF2B5EF4-FFF2-40B4-BE49-F238E27FC236}">
                <a16:creationId xmlns:a16="http://schemas.microsoft.com/office/drawing/2014/main" id="{AAB9AA70-D816-E182-EC9D-D4AFEAC70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1626137" y="3887553"/>
            <a:ext cx="760651" cy="760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heck Mark Button on Facebook 15.0">
            <a:extLst>
              <a:ext uri="{FF2B5EF4-FFF2-40B4-BE49-F238E27FC236}">
                <a16:creationId xmlns:a16="http://schemas.microsoft.com/office/drawing/2014/main" id="{D9DB217A-2D63-57E4-1356-1B806659C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2214504" y="3865804"/>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eck Mark Button on Microsoft Windows 11 22H2">
            <a:extLst>
              <a:ext uri="{FF2B5EF4-FFF2-40B4-BE49-F238E27FC236}">
                <a16:creationId xmlns:a16="http://schemas.microsoft.com/office/drawing/2014/main" id="{6EF09BE3-A7FB-835A-E464-52D9E4C84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2504562" y="4114303"/>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heck Mark on Skype Emoticons 1.2">
            <a:extLst>
              <a:ext uri="{FF2B5EF4-FFF2-40B4-BE49-F238E27FC236}">
                <a16:creationId xmlns:a16="http://schemas.microsoft.com/office/drawing/2014/main" id="{323769C5-F13F-C5D6-F393-0AABD7541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311" y="4365205"/>
            <a:ext cx="713110" cy="713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eck Mark on Microsoft Windows 11 22H2">
            <a:extLst>
              <a:ext uri="{FF2B5EF4-FFF2-40B4-BE49-F238E27FC236}">
                <a16:creationId xmlns:a16="http://schemas.microsoft.com/office/drawing/2014/main" id="{FAF2E142-C799-D749-D5A5-68C8DB3C8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723" y="4355829"/>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heck Mark on Mozilla Firefox OS 2.5">
            <a:extLst>
              <a:ext uri="{FF2B5EF4-FFF2-40B4-BE49-F238E27FC236}">
                <a16:creationId xmlns:a16="http://schemas.microsoft.com/office/drawing/2014/main" id="{8C263CF5-29F5-E413-554B-BACF1B3C21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2644" y="4365205"/>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Check Mark on Twitter Twemoji 14.0">
            <a:extLst>
              <a:ext uri="{FF2B5EF4-FFF2-40B4-BE49-F238E27FC236}">
                <a16:creationId xmlns:a16="http://schemas.microsoft.com/office/drawing/2014/main" id="{8E40C0FC-9A1D-D6E7-00E1-913D01E17E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1581" y="4173774"/>
            <a:ext cx="475407" cy="4754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Check Mark on Microsoft Teams 1.0">
            <a:extLst>
              <a:ext uri="{FF2B5EF4-FFF2-40B4-BE49-F238E27FC236}">
                <a16:creationId xmlns:a16="http://schemas.microsoft.com/office/drawing/2014/main" id="{4E6AC487-B310-45B9-4025-23AC982E15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2126663" y="3928019"/>
            <a:ext cx="760651" cy="7606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 Mark Button on Microsoft Teams 1.0">
            <a:extLst>
              <a:ext uri="{FF2B5EF4-FFF2-40B4-BE49-F238E27FC236}">
                <a16:creationId xmlns:a16="http://schemas.microsoft.com/office/drawing/2014/main" id="{58E5B227-D502-0BB4-5660-F2F63B236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1061261" y="3032312"/>
            <a:ext cx="1329305" cy="13293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eck Mark Button on Microsoft Windows 11 22H2">
            <a:extLst>
              <a:ext uri="{FF2B5EF4-FFF2-40B4-BE49-F238E27FC236}">
                <a16:creationId xmlns:a16="http://schemas.microsoft.com/office/drawing/2014/main" id="{6D308A2C-B86F-79E6-0D7E-29FEA1E4C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2664621" y="3073417"/>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Check Mark on Skype Emoticons 1.2">
            <a:extLst>
              <a:ext uri="{FF2B5EF4-FFF2-40B4-BE49-F238E27FC236}">
                <a16:creationId xmlns:a16="http://schemas.microsoft.com/office/drawing/2014/main" id="{8615341F-CA4F-A4C0-5360-5CDABAE0F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594" y="3239293"/>
            <a:ext cx="1246223" cy="12462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Check Mark on Microsoft Windows 11 22H2">
            <a:extLst>
              <a:ext uri="{FF2B5EF4-FFF2-40B4-BE49-F238E27FC236}">
                <a16:creationId xmlns:a16="http://schemas.microsoft.com/office/drawing/2014/main" id="{68DC2FEC-8D4A-A32E-D85E-BDA2FD6FF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499" y="3443975"/>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Check Mark on Mozilla Firefox OS 2.5">
            <a:extLst>
              <a:ext uri="{FF2B5EF4-FFF2-40B4-BE49-F238E27FC236}">
                <a16:creationId xmlns:a16="http://schemas.microsoft.com/office/drawing/2014/main" id="{0BB8DF2F-E29C-5AE8-7AAB-B5A769E89E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0452" y="3162279"/>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heck Mark on Twitter Twemoji 14.0">
            <a:extLst>
              <a:ext uri="{FF2B5EF4-FFF2-40B4-BE49-F238E27FC236}">
                <a16:creationId xmlns:a16="http://schemas.microsoft.com/office/drawing/2014/main" id="{18310988-1E7B-315C-7A46-1B1D384213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9634" y="3640798"/>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heck Mark on Microsoft Teams 1.0">
            <a:extLst>
              <a:ext uri="{FF2B5EF4-FFF2-40B4-BE49-F238E27FC236}">
                <a16:creationId xmlns:a16="http://schemas.microsoft.com/office/drawing/2014/main" id="{D4F631B4-FF03-48A4-6F15-68D556961F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2619849" y="3043951"/>
            <a:ext cx="1329305" cy="13293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eck Mark Button on Facebook 15.0">
            <a:extLst>
              <a:ext uri="{FF2B5EF4-FFF2-40B4-BE49-F238E27FC236}">
                <a16:creationId xmlns:a16="http://schemas.microsoft.com/office/drawing/2014/main" id="{45E7F00A-371A-FAAC-298C-BE74735B6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1745949" y="3351574"/>
            <a:ext cx="830816" cy="8308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Check Mark Button on Microsoft Windows 11 22H2">
            <a:extLst>
              <a:ext uri="{FF2B5EF4-FFF2-40B4-BE49-F238E27FC236}">
                <a16:creationId xmlns:a16="http://schemas.microsoft.com/office/drawing/2014/main" id="{CB10E6D1-D0AE-1810-2BC6-D18C542DB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3797132" y="1632689"/>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Check Mark on Skype Emoticons 1.2">
            <a:extLst>
              <a:ext uri="{FF2B5EF4-FFF2-40B4-BE49-F238E27FC236}">
                <a16:creationId xmlns:a16="http://schemas.microsoft.com/office/drawing/2014/main" id="{3F0D0DB1-82CD-1E16-57F5-58B4BE62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751" y="2506153"/>
            <a:ext cx="1221268" cy="12212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Check Mark on Microsoft Windows 11 22H2">
            <a:extLst>
              <a:ext uri="{FF2B5EF4-FFF2-40B4-BE49-F238E27FC236}">
                <a16:creationId xmlns:a16="http://schemas.microsoft.com/office/drawing/2014/main" id="{8C5C8AD2-AC04-DC87-B442-73CD1A9687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5447" y="3025654"/>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Check Mark on Mozilla Firefox OS 2.5">
            <a:extLst>
              <a:ext uri="{FF2B5EF4-FFF2-40B4-BE49-F238E27FC236}">
                <a16:creationId xmlns:a16="http://schemas.microsoft.com/office/drawing/2014/main" id="{9DCCAA2D-117A-43D5-404B-51DC574C9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0294" y="2951675"/>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Check Mark on Twitter Twemoji 14.0">
            <a:extLst>
              <a:ext uri="{FF2B5EF4-FFF2-40B4-BE49-F238E27FC236}">
                <a16:creationId xmlns:a16="http://schemas.microsoft.com/office/drawing/2014/main" id="{D8CD0A8A-5F43-3859-399F-DC94E0E83A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873" y="3014770"/>
            <a:ext cx="814179" cy="8141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Check Mark on Microsoft Teams 1.0">
            <a:extLst>
              <a:ext uri="{FF2B5EF4-FFF2-40B4-BE49-F238E27FC236}">
                <a16:creationId xmlns:a16="http://schemas.microsoft.com/office/drawing/2014/main" id="{33BCD3E8-A6BE-40C3-EEA6-25D01010FB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1577744" y="1918767"/>
            <a:ext cx="1302687" cy="13026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heck Mark Button on Microsoft Teams 1.0">
            <a:extLst>
              <a:ext uri="{FF2B5EF4-FFF2-40B4-BE49-F238E27FC236}">
                <a16:creationId xmlns:a16="http://schemas.microsoft.com/office/drawing/2014/main" id="{A46F3A44-B76D-0109-7F34-77171DEC5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476876">
            <a:off x="-332016" y="2420449"/>
            <a:ext cx="1738573" cy="1738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heck Mark Button on Facebook 15.0">
            <a:extLst>
              <a:ext uri="{FF2B5EF4-FFF2-40B4-BE49-F238E27FC236}">
                <a16:creationId xmlns:a16="http://schemas.microsoft.com/office/drawing/2014/main" id="{49BA5F34-B844-4171-28F5-1AE50E6A7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02688">
            <a:off x="1612346" y="2104215"/>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Check Mark Button on Microsoft Windows 11 22H2">
            <a:extLst>
              <a:ext uri="{FF2B5EF4-FFF2-40B4-BE49-F238E27FC236}">
                <a16:creationId xmlns:a16="http://schemas.microsoft.com/office/drawing/2014/main" id="{95DE501A-E15B-3773-87F6-BDE2368AA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7913">
            <a:off x="3168526" y="2822305"/>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Check Mark on Skype Emoticons 1.2">
            <a:extLst>
              <a:ext uri="{FF2B5EF4-FFF2-40B4-BE49-F238E27FC236}">
                <a16:creationId xmlns:a16="http://schemas.microsoft.com/office/drawing/2014/main" id="{279D181A-5AA8-4D27-C905-B82F0301C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65458">
            <a:off x="2352855" y="1374216"/>
            <a:ext cx="1629912" cy="16299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Check Mark on Microsoft Windows 11 22H2">
            <a:extLst>
              <a:ext uri="{FF2B5EF4-FFF2-40B4-BE49-F238E27FC236}">
                <a16:creationId xmlns:a16="http://schemas.microsoft.com/office/drawing/2014/main" id="{CC040340-D884-CAA0-4370-E961ED47FA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65458">
            <a:off x="2745587" y="3225710"/>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Check Mark on Mozilla Firefox OS 2.5">
            <a:extLst>
              <a:ext uri="{FF2B5EF4-FFF2-40B4-BE49-F238E27FC236}">
                <a16:creationId xmlns:a16="http://schemas.microsoft.com/office/drawing/2014/main" id="{589829F1-B608-B249-501C-72F93A040C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065458">
            <a:off x="1490434" y="3151731"/>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Check Mark on Twitter Twemoji 14.0">
            <a:extLst>
              <a:ext uri="{FF2B5EF4-FFF2-40B4-BE49-F238E27FC236}">
                <a16:creationId xmlns:a16="http://schemas.microsoft.com/office/drawing/2014/main" id="{7C0DE31A-7F3C-1660-598C-740EFE67B2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65458">
            <a:off x="246013" y="3214826"/>
            <a:ext cx="1086608" cy="108660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Check Mark on Microsoft Teams 1.0">
            <a:extLst>
              <a:ext uri="{FF2B5EF4-FFF2-40B4-BE49-F238E27FC236}">
                <a16:creationId xmlns:a16="http://schemas.microsoft.com/office/drawing/2014/main" id="{DF38546B-FF8C-A838-2C1F-C107CC82C7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44692">
            <a:off x="1114849" y="1973767"/>
            <a:ext cx="1738573" cy="17385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eck Mark Button on Microsoft Teams 1.0">
            <a:extLst>
              <a:ext uri="{FF2B5EF4-FFF2-40B4-BE49-F238E27FC236}">
                <a16:creationId xmlns:a16="http://schemas.microsoft.com/office/drawing/2014/main" id="{CDB214D7-3B71-85BE-D582-9AB60868D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11418">
            <a:off x="-643359" y="44395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ck Mark Button on Facebook 15.0">
            <a:extLst>
              <a:ext uri="{FF2B5EF4-FFF2-40B4-BE49-F238E27FC236}">
                <a16:creationId xmlns:a16="http://schemas.microsoft.com/office/drawing/2014/main" id="{BE236EDD-45B9-30F9-DF9C-ACA55AC8A3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37230">
            <a:off x="1730987" y="-32977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heck Mark Button on Microsoft Windows 11 22H2">
            <a:extLst>
              <a:ext uri="{FF2B5EF4-FFF2-40B4-BE49-F238E27FC236}">
                <a16:creationId xmlns:a16="http://schemas.microsoft.com/office/drawing/2014/main" id="{7AEADD26-933A-2D10-B423-215A94112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662455">
            <a:off x="3185566" y="90469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heck Mark on Microsoft Windows 11 22H2">
            <a:extLst>
              <a:ext uri="{FF2B5EF4-FFF2-40B4-BE49-F238E27FC236}">
                <a16:creationId xmlns:a16="http://schemas.microsoft.com/office/drawing/2014/main" id="{10654C53-7BA6-AAA1-A77C-314DF58C56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6945" y="163095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heck Mark on Mozilla Firefox OS 2.5">
            <a:extLst>
              <a:ext uri="{FF2B5EF4-FFF2-40B4-BE49-F238E27FC236}">
                <a16:creationId xmlns:a16="http://schemas.microsoft.com/office/drawing/2014/main" id="{F9EB8A89-466C-97A4-4847-56EC6074D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792" y="155697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Check Mark on Twitter Twemoji 14.0">
            <a:extLst>
              <a:ext uri="{FF2B5EF4-FFF2-40B4-BE49-F238E27FC236}">
                <a16:creationId xmlns:a16="http://schemas.microsoft.com/office/drawing/2014/main" id="{77F9ECDD-7E88-9B90-C0D8-E98FFA592D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371" y="162007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heck Mark on Microsoft Teams 1.0">
            <a:extLst>
              <a:ext uri="{FF2B5EF4-FFF2-40B4-BE49-F238E27FC236}">
                <a16:creationId xmlns:a16="http://schemas.microsoft.com/office/drawing/2014/main" id="{63E1E1A0-E989-3E99-495A-3D66985CA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9234">
            <a:off x="1023444" y="146122"/>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3" name="Retângulo: Cantos Arredondados 22">
            <a:extLst>
              <a:ext uri="{FF2B5EF4-FFF2-40B4-BE49-F238E27FC236}">
                <a16:creationId xmlns:a16="http://schemas.microsoft.com/office/drawing/2014/main" id="{B3AA4E76-88D8-E35A-CC7D-328954523123}"/>
              </a:ext>
            </a:extLst>
          </p:cNvPr>
          <p:cNvSpPr/>
          <p:nvPr/>
        </p:nvSpPr>
        <p:spPr>
          <a:xfrm>
            <a:off x="5413829" y="1230969"/>
            <a:ext cx="6650800" cy="5474631"/>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tângulo: Cantos Arredondados 23">
            <a:extLst>
              <a:ext uri="{FF2B5EF4-FFF2-40B4-BE49-F238E27FC236}">
                <a16:creationId xmlns:a16="http://schemas.microsoft.com/office/drawing/2014/main" id="{5E50AFA9-1458-0996-7FB5-171057FEEE4D}"/>
              </a:ext>
            </a:extLst>
          </p:cNvPr>
          <p:cNvSpPr/>
          <p:nvPr/>
        </p:nvSpPr>
        <p:spPr>
          <a:xfrm>
            <a:off x="5598210" y="1377059"/>
            <a:ext cx="6321185" cy="5176142"/>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Cantos Arredondados 24">
            <a:extLst>
              <a:ext uri="{FF2B5EF4-FFF2-40B4-BE49-F238E27FC236}">
                <a16:creationId xmlns:a16="http://schemas.microsoft.com/office/drawing/2014/main" id="{E1CBAF33-F618-DBDA-A4B1-F889B0E3B05C}"/>
              </a:ext>
            </a:extLst>
          </p:cNvPr>
          <p:cNvSpPr/>
          <p:nvPr/>
        </p:nvSpPr>
        <p:spPr>
          <a:xfrm>
            <a:off x="5759511" y="1556976"/>
            <a:ext cx="6004318" cy="4851081"/>
          </a:xfrm>
          <a:prstGeom prst="roundRect">
            <a:avLst>
              <a:gd name="adj" fmla="val 28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7" name="Conexão reta 26">
            <a:extLst>
              <a:ext uri="{FF2B5EF4-FFF2-40B4-BE49-F238E27FC236}">
                <a16:creationId xmlns:a16="http://schemas.microsoft.com/office/drawing/2014/main" id="{38B5C3F1-13A7-1159-3961-B6921CA0BC22}"/>
              </a:ext>
            </a:extLst>
          </p:cNvPr>
          <p:cNvCxnSpPr/>
          <p:nvPr/>
        </p:nvCxnSpPr>
        <p:spPr>
          <a:xfrm>
            <a:off x="10665109" y="4340988"/>
            <a:ext cx="0" cy="1863869"/>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28" name="Conexão reta 27">
            <a:extLst>
              <a:ext uri="{FF2B5EF4-FFF2-40B4-BE49-F238E27FC236}">
                <a16:creationId xmlns:a16="http://schemas.microsoft.com/office/drawing/2014/main" id="{054F1917-B9B5-B87B-9AA1-DF0A5E6E074E}"/>
              </a:ext>
            </a:extLst>
          </p:cNvPr>
          <p:cNvCxnSpPr>
            <a:cxnSpLocks/>
          </p:cNvCxnSpPr>
          <p:nvPr/>
        </p:nvCxnSpPr>
        <p:spPr>
          <a:xfrm>
            <a:off x="9812394" y="5246914"/>
            <a:ext cx="1705429" cy="0"/>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cxnSp>
        <p:nvCxnSpPr>
          <p:cNvPr id="30" name="Conexão reta 29">
            <a:extLst>
              <a:ext uri="{FF2B5EF4-FFF2-40B4-BE49-F238E27FC236}">
                <a16:creationId xmlns:a16="http://schemas.microsoft.com/office/drawing/2014/main" id="{8C0BEA5D-87E6-0B4E-1867-9A4568C7F0FC}"/>
              </a:ext>
            </a:extLst>
          </p:cNvPr>
          <p:cNvCxnSpPr>
            <a:cxnSpLocks/>
          </p:cNvCxnSpPr>
          <p:nvPr/>
        </p:nvCxnSpPr>
        <p:spPr>
          <a:xfrm>
            <a:off x="10360309" y="4972675"/>
            <a:ext cx="1005114" cy="913483"/>
          </a:xfrm>
          <a:prstGeom prst="line">
            <a:avLst/>
          </a:prstGeom>
          <a:ln>
            <a:solidFill>
              <a:schemeClr val="bg1">
                <a:lumMod val="85000"/>
              </a:schemeClr>
            </a:solidFill>
          </a:ln>
        </p:spPr>
        <p:style>
          <a:lnRef idx="3">
            <a:schemeClr val="accent1"/>
          </a:lnRef>
          <a:fillRef idx="0">
            <a:schemeClr val="accent1"/>
          </a:fillRef>
          <a:effectRef idx="2">
            <a:schemeClr val="accent1"/>
          </a:effectRef>
          <a:fontRef idx="minor">
            <a:schemeClr val="tx1"/>
          </a:fontRef>
        </p:style>
      </p:cxnSp>
      <p:sp>
        <p:nvSpPr>
          <p:cNvPr id="32" name="CaixaDeTexto 31">
            <a:extLst>
              <a:ext uri="{FF2B5EF4-FFF2-40B4-BE49-F238E27FC236}">
                <a16:creationId xmlns:a16="http://schemas.microsoft.com/office/drawing/2014/main" id="{FCF4B015-9F1F-44B5-3548-0A91C40AE3E7}"/>
              </a:ext>
            </a:extLst>
          </p:cNvPr>
          <p:cNvSpPr txBox="1"/>
          <p:nvPr/>
        </p:nvSpPr>
        <p:spPr>
          <a:xfrm>
            <a:off x="6096000" y="1971503"/>
            <a:ext cx="5234255" cy="2031325"/>
          </a:xfrm>
          <a:prstGeom prst="rect">
            <a:avLst/>
          </a:prstGeom>
          <a:noFill/>
        </p:spPr>
        <p:txBody>
          <a:bodyPr wrap="square" rtlCol="0">
            <a:spAutoFit/>
          </a:bodyPr>
          <a:lstStyle/>
          <a:p>
            <a:pPr algn="just"/>
            <a:r>
              <a:rPr lang="en-US" dirty="0">
                <a:solidFill>
                  <a:schemeClr val="bg1">
                    <a:lumMod val="85000"/>
                  </a:schemeClr>
                </a:solidFill>
                <a:latin typeface="Consolas" panose="020B0609020204030204" pitchFamily="49" charset="0"/>
              </a:rPr>
              <a:t>Our final product has undergone comprehensive testing for dependability and usability and satisfies all project criteria. To provide a superior product that exceeded expectations, we adhered to a strict development process and took customer feedback into account.</a:t>
            </a:r>
          </a:p>
        </p:txBody>
      </p:sp>
      <p:sp>
        <p:nvSpPr>
          <p:cNvPr id="3" name="CaixaDeTexto 2">
            <a:extLst>
              <a:ext uri="{FF2B5EF4-FFF2-40B4-BE49-F238E27FC236}">
                <a16:creationId xmlns:a16="http://schemas.microsoft.com/office/drawing/2014/main" id="{8EFA8C50-D79E-C525-34B8-4958ED96E007}"/>
              </a:ext>
            </a:extLst>
          </p:cNvPr>
          <p:cNvSpPr txBox="1"/>
          <p:nvPr/>
        </p:nvSpPr>
        <p:spPr>
          <a:xfrm>
            <a:off x="1371792" y="357375"/>
            <a:ext cx="10555054" cy="830997"/>
          </a:xfrm>
          <a:prstGeom prst="rect">
            <a:avLst/>
          </a:prstGeom>
          <a:noFill/>
        </p:spPr>
        <p:txBody>
          <a:bodyPr wrap="square" rtlCol="0">
            <a:spAutoFit/>
          </a:bodyPr>
          <a:lstStyle/>
          <a:p>
            <a:pPr algn="ctr"/>
            <a:r>
              <a:rPr lang="en-US" sz="4800" b="1" dirty="0">
                <a:solidFill>
                  <a:schemeClr val="bg1">
                    <a:lumMod val="85000"/>
                  </a:schemeClr>
                </a:solidFill>
                <a:effectLst>
                  <a:outerShdw blurRad="50800" dist="38100" dir="2700000" sx="102000" sy="102000" algn="tl" rotWithShape="0">
                    <a:prstClr val="black">
                      <a:alpha val="40000"/>
                    </a:prstClr>
                  </a:outerShdw>
                </a:effectLst>
                <a:latin typeface="Courier New" panose="02070309020205020404" pitchFamily="49" charset="0"/>
                <a:cs typeface="Courier New" panose="02070309020205020404" pitchFamily="49" charset="0"/>
              </a:rPr>
              <a:t>Quality of the final product</a:t>
            </a:r>
            <a:endParaRPr lang="pt-PT" sz="4800" b="1" dirty="0">
              <a:solidFill>
                <a:schemeClr val="bg1">
                  <a:lumMod val="85000"/>
                </a:schemeClr>
              </a:solidFill>
              <a:effectLst>
                <a:outerShdw blurRad="50800" dist="38100" dir="2700000" sx="102000" sy="102000" algn="tl" rotWithShape="0">
                  <a:prstClr val="black">
                    <a:alpha val="40000"/>
                  </a:prst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740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37767"/>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D12341C-6C47-B9B3-4EA4-F3932ED5F628}"/>
              </a:ext>
            </a:extLst>
          </p:cNvPr>
          <p:cNvSpPr txBox="1"/>
          <p:nvPr/>
        </p:nvSpPr>
        <p:spPr>
          <a:xfrm>
            <a:off x="374865" y="93299"/>
            <a:ext cx="11442269" cy="2554545"/>
          </a:xfrm>
          <a:prstGeom prst="rect">
            <a:avLst/>
          </a:prstGeom>
          <a:noFill/>
        </p:spPr>
        <p:txBody>
          <a:bodyPr wrap="square" rtlCol="0">
            <a:spAutoFit/>
          </a:bodyPr>
          <a:lstStyle/>
          <a:p>
            <a:pPr algn="ctr"/>
            <a:r>
              <a:rPr lang="pt-PT" sz="8000" b="1" spc="300" dirty="0">
                <a:solidFill>
                  <a:srgbClr val="000002"/>
                </a:solidFill>
                <a:latin typeface="Rockwell Nova Light" panose="02060303020205020403" pitchFamily="18" charset="0"/>
              </a:rPr>
              <a:t>SUGGESTIONS OF IMPROVEMENT</a:t>
            </a:r>
          </a:p>
        </p:txBody>
      </p:sp>
      <p:cxnSp>
        <p:nvCxnSpPr>
          <p:cNvPr id="7" name="Conexão reta 6">
            <a:extLst>
              <a:ext uri="{FF2B5EF4-FFF2-40B4-BE49-F238E27FC236}">
                <a16:creationId xmlns:a16="http://schemas.microsoft.com/office/drawing/2014/main" id="{D44F0FAA-7D18-5F0D-AA83-A6496F31EC44}"/>
              </a:ext>
            </a:extLst>
          </p:cNvPr>
          <p:cNvCxnSpPr/>
          <p:nvPr/>
        </p:nvCxnSpPr>
        <p:spPr>
          <a:xfrm>
            <a:off x="145143" y="159657"/>
            <a:ext cx="11908971" cy="0"/>
          </a:xfrm>
          <a:prstGeom prst="line">
            <a:avLst/>
          </a:prstGeom>
          <a:effectLst>
            <a:outerShdw dist="12700" dir="5400000" algn="t" rotWithShape="0">
              <a:prstClr val="black"/>
            </a:outerShdw>
          </a:effectLst>
        </p:spPr>
        <p:style>
          <a:lnRef idx="3">
            <a:schemeClr val="dk1"/>
          </a:lnRef>
          <a:fillRef idx="0">
            <a:schemeClr val="dk1"/>
          </a:fillRef>
          <a:effectRef idx="2">
            <a:schemeClr val="dk1"/>
          </a:effectRef>
          <a:fontRef idx="minor">
            <a:schemeClr val="tx1"/>
          </a:fontRef>
        </p:style>
      </p:cxnSp>
      <p:cxnSp>
        <p:nvCxnSpPr>
          <p:cNvPr id="8" name="Conexão reta 7">
            <a:extLst>
              <a:ext uri="{FF2B5EF4-FFF2-40B4-BE49-F238E27FC236}">
                <a16:creationId xmlns:a16="http://schemas.microsoft.com/office/drawing/2014/main" id="{F735D092-4C0B-A12E-5DC5-A16EE7D07472}"/>
              </a:ext>
            </a:extLst>
          </p:cNvPr>
          <p:cNvCxnSpPr/>
          <p:nvPr/>
        </p:nvCxnSpPr>
        <p:spPr>
          <a:xfrm>
            <a:off x="141513" y="2452409"/>
            <a:ext cx="11908971" cy="0"/>
          </a:xfrm>
          <a:prstGeom prst="line">
            <a:avLst/>
          </a:prstGeom>
          <a:effectLst>
            <a:outerShdw dist="12700" dir="5400000" algn="t" rotWithShape="0">
              <a:prstClr val="black"/>
            </a:outerShdw>
          </a:effectLst>
        </p:spPr>
        <p:style>
          <a:lnRef idx="3">
            <a:schemeClr val="dk1"/>
          </a:lnRef>
          <a:fillRef idx="0">
            <a:schemeClr val="dk1"/>
          </a:fillRef>
          <a:effectRef idx="2">
            <a:schemeClr val="dk1"/>
          </a:effectRef>
          <a:fontRef idx="minor">
            <a:schemeClr val="tx1"/>
          </a:fontRef>
        </p:style>
      </p:cxnSp>
      <p:sp>
        <p:nvSpPr>
          <p:cNvPr id="10" name="Retângulo 9">
            <a:extLst>
              <a:ext uri="{FF2B5EF4-FFF2-40B4-BE49-F238E27FC236}">
                <a16:creationId xmlns:a16="http://schemas.microsoft.com/office/drawing/2014/main" id="{230EF730-BD66-049A-18FC-9B97EC4A2608}"/>
              </a:ext>
            </a:extLst>
          </p:cNvPr>
          <p:cNvSpPr/>
          <p:nvPr/>
        </p:nvSpPr>
        <p:spPr>
          <a:xfrm>
            <a:off x="655878" y="3511239"/>
            <a:ext cx="1972568" cy="1972568"/>
          </a:xfrm>
          <a:prstGeom prst="rect">
            <a:avLst/>
          </a:prstGeom>
          <a:solidFill>
            <a:srgbClr val="818B82"/>
          </a:solidFill>
          <a:ln>
            <a:solidFill>
              <a:srgbClr val="818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CaixaDeTexto 10">
            <a:extLst>
              <a:ext uri="{FF2B5EF4-FFF2-40B4-BE49-F238E27FC236}">
                <a16:creationId xmlns:a16="http://schemas.microsoft.com/office/drawing/2014/main" id="{69908148-A5EA-DEC5-3431-0F1034D5206E}"/>
              </a:ext>
            </a:extLst>
          </p:cNvPr>
          <p:cNvSpPr txBox="1"/>
          <p:nvPr/>
        </p:nvSpPr>
        <p:spPr>
          <a:xfrm>
            <a:off x="3300431" y="3620360"/>
            <a:ext cx="6917625" cy="1754326"/>
          </a:xfrm>
          <a:prstGeom prst="rect">
            <a:avLst/>
          </a:prstGeom>
          <a:noFill/>
        </p:spPr>
        <p:txBody>
          <a:bodyPr wrap="square" rtlCol="0">
            <a:spAutoFit/>
          </a:bodyPr>
          <a:lstStyle/>
          <a:p>
            <a:pPr algn="just"/>
            <a:r>
              <a:rPr lang="en-US"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rPr>
              <a:t>There are several ways we can make our software development process better. These include extending our field of knowledge and investigating new technologies. We strive to provide our consumers with even better products and services by constantly expanding our knowledge and skill sets.</a:t>
            </a:r>
            <a:endParaRPr lang="pt-PT" sz="1800" dirty="0">
              <a:solidFill>
                <a:srgbClr val="1E2A20"/>
              </a:solidFill>
              <a:effectLst/>
              <a:latin typeface="Consolas" panose="020B0609020204030204" pitchFamily="49" charset="0"/>
              <a:ea typeface="Calibri" panose="020F0502020204030204" pitchFamily="34" charset="0"/>
              <a:cs typeface="Arial" panose="020B0604020202020204" pitchFamily="34" charset="0"/>
            </a:endParaRPr>
          </a:p>
        </p:txBody>
      </p:sp>
      <p:pic>
        <p:nvPicPr>
          <p:cNvPr id="5122" name="Picture 2" descr="Chart Increasing on Microsoft Teams 15.0">
            <a:extLst>
              <a:ext uri="{FF2B5EF4-FFF2-40B4-BE49-F238E27FC236}">
                <a16:creationId xmlns:a16="http://schemas.microsoft.com/office/drawing/2014/main" id="{47F8FC3E-C14B-220F-1A89-7ACC5141C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78" y="3511239"/>
            <a:ext cx="1989538" cy="198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6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B6E4D526-188A-9D43-4E28-5B319DAA2549}"/>
              </a:ext>
            </a:extLst>
          </p:cNvPr>
          <p:cNvSpPr txBox="1"/>
          <p:nvPr/>
        </p:nvSpPr>
        <p:spPr>
          <a:xfrm>
            <a:off x="295176" y="4822878"/>
            <a:ext cx="4462529" cy="707886"/>
          </a:xfrm>
          <a:prstGeom prst="rect">
            <a:avLst/>
          </a:prstGeom>
          <a:noFill/>
        </p:spPr>
        <p:txBody>
          <a:bodyPr wrap="square" rtlCol="0">
            <a:spAutoFit/>
          </a:bodyPr>
          <a:lstStyle/>
          <a:p>
            <a:r>
              <a:rPr lang="pt-PT" sz="4000" dirty="0">
                <a:solidFill>
                  <a:srgbClr val="494949"/>
                </a:solidFill>
                <a:latin typeface="Univers Light" panose="020B0403020202020204" pitchFamily="34" charset="0"/>
              </a:rPr>
              <a:t>Self-</a:t>
            </a:r>
            <a:r>
              <a:rPr lang="pt-PT" sz="4000" dirty="0" err="1">
                <a:solidFill>
                  <a:srgbClr val="494949"/>
                </a:solidFill>
                <a:latin typeface="Univers Light" panose="020B0403020202020204" pitchFamily="34" charset="0"/>
              </a:rPr>
              <a:t>Evaluation</a:t>
            </a:r>
            <a:endParaRPr lang="pt-PT" sz="4000" dirty="0">
              <a:solidFill>
                <a:srgbClr val="494949"/>
              </a:solidFill>
              <a:latin typeface="Univers Light" panose="020B0403020202020204" pitchFamily="34" charset="0"/>
            </a:endParaRPr>
          </a:p>
        </p:txBody>
      </p:sp>
      <p:sp>
        <p:nvSpPr>
          <p:cNvPr id="27" name="CaixaDeTexto 26">
            <a:extLst>
              <a:ext uri="{FF2B5EF4-FFF2-40B4-BE49-F238E27FC236}">
                <a16:creationId xmlns:a16="http://schemas.microsoft.com/office/drawing/2014/main" id="{FBF2C8D2-498C-9A80-1E52-DF9C49E0DA88}"/>
              </a:ext>
            </a:extLst>
          </p:cNvPr>
          <p:cNvSpPr txBox="1"/>
          <p:nvPr/>
        </p:nvSpPr>
        <p:spPr>
          <a:xfrm>
            <a:off x="295176" y="5397463"/>
            <a:ext cx="714774" cy="400110"/>
          </a:xfrm>
          <a:prstGeom prst="rect">
            <a:avLst/>
          </a:prstGeom>
          <a:noFill/>
        </p:spPr>
        <p:txBody>
          <a:bodyPr wrap="square" rtlCol="0">
            <a:spAutoFit/>
          </a:bodyPr>
          <a:lstStyle/>
          <a:p>
            <a:r>
              <a:rPr lang="pt-PT" sz="2000" dirty="0">
                <a:solidFill>
                  <a:srgbClr val="F16A47"/>
                </a:solidFill>
                <a:latin typeface="Univers Light" panose="020B0403020202020204" pitchFamily="34" charset="0"/>
              </a:rPr>
              <a:t>G41</a:t>
            </a:r>
          </a:p>
        </p:txBody>
      </p:sp>
      <p:pic>
        <p:nvPicPr>
          <p:cNvPr id="32" name="Imagem 31" descr="Uma imagem com pessoa, pose, multidão&#10;&#10;Descrição gerada automaticamente">
            <a:extLst>
              <a:ext uri="{FF2B5EF4-FFF2-40B4-BE49-F238E27FC236}">
                <a16:creationId xmlns:a16="http://schemas.microsoft.com/office/drawing/2014/main" id="{43FAA86E-BEA1-7013-0355-C5F0984BD67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9718" b="32783"/>
          <a:stretch/>
        </p:blipFill>
        <p:spPr>
          <a:xfrm>
            <a:off x="0" y="1"/>
            <a:ext cx="12192000" cy="3407582"/>
          </a:xfrm>
          <a:prstGeom prst="rect">
            <a:avLst/>
          </a:prstGeom>
        </p:spPr>
      </p:pic>
      <p:sp>
        <p:nvSpPr>
          <p:cNvPr id="69" name="Retângulo 68">
            <a:extLst>
              <a:ext uri="{FF2B5EF4-FFF2-40B4-BE49-F238E27FC236}">
                <a16:creationId xmlns:a16="http://schemas.microsoft.com/office/drawing/2014/main" id="{D55E37AC-7400-5947-CDEE-8E36DF54899E}"/>
              </a:ext>
            </a:extLst>
          </p:cNvPr>
          <p:cNvSpPr/>
          <p:nvPr/>
        </p:nvSpPr>
        <p:spPr>
          <a:xfrm>
            <a:off x="6143585" y="6271448"/>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dirty="0">
                <a:solidFill>
                  <a:srgbClr val="272727"/>
                </a:solidFill>
              </a:rPr>
              <a:t>Francisco Marques</a:t>
            </a:r>
          </a:p>
          <a:p>
            <a:r>
              <a:rPr lang="pt-PT" sz="1600" dirty="0">
                <a:solidFill>
                  <a:srgbClr val="272727"/>
                </a:solidFill>
              </a:rPr>
              <a:t>1201850</a:t>
            </a:r>
          </a:p>
        </p:txBody>
      </p:sp>
      <p:sp>
        <p:nvSpPr>
          <p:cNvPr id="70" name="Retângulo 69">
            <a:extLst>
              <a:ext uri="{FF2B5EF4-FFF2-40B4-BE49-F238E27FC236}">
                <a16:creationId xmlns:a16="http://schemas.microsoft.com/office/drawing/2014/main" id="{B4021755-C8C7-7B87-8AF2-2B9C7D4EA4CB}"/>
              </a:ext>
            </a:extLst>
          </p:cNvPr>
          <p:cNvSpPr/>
          <p:nvPr/>
        </p:nvSpPr>
        <p:spPr>
          <a:xfrm>
            <a:off x="6143590" y="5699384"/>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dirty="0">
                <a:solidFill>
                  <a:srgbClr val="272727"/>
                </a:solidFill>
              </a:rPr>
              <a:t>Leonardo Miranda</a:t>
            </a:r>
          </a:p>
          <a:p>
            <a:r>
              <a:rPr lang="pt-PT" sz="1600" dirty="0">
                <a:solidFill>
                  <a:srgbClr val="272727"/>
                </a:solidFill>
              </a:rPr>
              <a:t>1200824</a:t>
            </a:r>
          </a:p>
        </p:txBody>
      </p:sp>
      <p:sp>
        <p:nvSpPr>
          <p:cNvPr id="71" name="Retângulo 70">
            <a:extLst>
              <a:ext uri="{FF2B5EF4-FFF2-40B4-BE49-F238E27FC236}">
                <a16:creationId xmlns:a16="http://schemas.microsoft.com/office/drawing/2014/main" id="{A8C7C1E2-3ADE-80D1-81C0-6807F14B489C}"/>
              </a:ext>
            </a:extLst>
          </p:cNvPr>
          <p:cNvSpPr/>
          <p:nvPr/>
        </p:nvSpPr>
        <p:spPr>
          <a:xfrm>
            <a:off x="6143586" y="5135442"/>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dirty="0">
                <a:solidFill>
                  <a:srgbClr val="272727"/>
                </a:solidFill>
              </a:rPr>
              <a:t>Francisco Gouveia</a:t>
            </a:r>
          </a:p>
          <a:p>
            <a:r>
              <a:rPr lang="pt-PT" sz="1600" dirty="0">
                <a:solidFill>
                  <a:srgbClr val="272727"/>
                </a:solidFill>
              </a:rPr>
              <a:t>1201264</a:t>
            </a:r>
          </a:p>
        </p:txBody>
      </p:sp>
      <p:sp>
        <p:nvSpPr>
          <p:cNvPr id="72" name="Retângulo 71">
            <a:extLst>
              <a:ext uri="{FF2B5EF4-FFF2-40B4-BE49-F238E27FC236}">
                <a16:creationId xmlns:a16="http://schemas.microsoft.com/office/drawing/2014/main" id="{92D3C0B1-0062-108A-A2D3-9098534FDA8E}"/>
              </a:ext>
            </a:extLst>
          </p:cNvPr>
          <p:cNvSpPr/>
          <p:nvPr/>
        </p:nvSpPr>
        <p:spPr>
          <a:xfrm>
            <a:off x="6143586" y="4565155"/>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dirty="0">
                <a:solidFill>
                  <a:srgbClr val="272727"/>
                </a:solidFill>
              </a:rPr>
              <a:t>Pedro Alves</a:t>
            </a:r>
          </a:p>
          <a:p>
            <a:r>
              <a:rPr lang="pt-PT" sz="1600" dirty="0">
                <a:solidFill>
                  <a:srgbClr val="272727"/>
                </a:solidFill>
              </a:rPr>
              <a:t>1211702</a:t>
            </a:r>
          </a:p>
        </p:txBody>
      </p:sp>
      <p:sp>
        <p:nvSpPr>
          <p:cNvPr id="73" name="Retângulo 72">
            <a:extLst>
              <a:ext uri="{FF2B5EF4-FFF2-40B4-BE49-F238E27FC236}">
                <a16:creationId xmlns:a16="http://schemas.microsoft.com/office/drawing/2014/main" id="{78C1A9A1-F51C-1270-0FAE-101183BF2ED0}"/>
              </a:ext>
            </a:extLst>
          </p:cNvPr>
          <p:cNvSpPr/>
          <p:nvPr/>
        </p:nvSpPr>
        <p:spPr>
          <a:xfrm>
            <a:off x="6143586" y="4001392"/>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PT" dirty="0">
                <a:solidFill>
                  <a:srgbClr val="272727"/>
                </a:solidFill>
              </a:rPr>
              <a:t>Sérgio Marques</a:t>
            </a:r>
          </a:p>
          <a:p>
            <a:r>
              <a:rPr lang="pt-PT" sz="1600" dirty="0">
                <a:solidFill>
                  <a:srgbClr val="272727"/>
                </a:solidFill>
              </a:rPr>
              <a:t>1211705</a:t>
            </a:r>
          </a:p>
        </p:txBody>
      </p:sp>
      <p:sp>
        <p:nvSpPr>
          <p:cNvPr id="74" name="Retângulo 73">
            <a:extLst>
              <a:ext uri="{FF2B5EF4-FFF2-40B4-BE49-F238E27FC236}">
                <a16:creationId xmlns:a16="http://schemas.microsoft.com/office/drawing/2014/main" id="{79E13A12-002C-C1E2-D897-D859844E5B0D}"/>
              </a:ext>
            </a:extLst>
          </p:cNvPr>
          <p:cNvSpPr/>
          <p:nvPr/>
        </p:nvSpPr>
        <p:spPr>
          <a:xfrm>
            <a:off x="6143586" y="3431284"/>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pt-PT" sz="1600" dirty="0">
              <a:solidFill>
                <a:srgbClr val="272727"/>
              </a:solidFill>
            </a:endParaRPr>
          </a:p>
        </p:txBody>
      </p:sp>
      <p:sp>
        <p:nvSpPr>
          <p:cNvPr id="78" name="Retângulo 77">
            <a:extLst>
              <a:ext uri="{FF2B5EF4-FFF2-40B4-BE49-F238E27FC236}">
                <a16:creationId xmlns:a16="http://schemas.microsoft.com/office/drawing/2014/main" id="{571CA6E9-F9A3-1154-E251-B729F7E5F10B}"/>
              </a:ext>
            </a:extLst>
          </p:cNvPr>
          <p:cNvSpPr/>
          <p:nvPr/>
        </p:nvSpPr>
        <p:spPr>
          <a:xfrm>
            <a:off x="8153207" y="6273732"/>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Very</a:t>
            </a:r>
            <a:r>
              <a:rPr lang="pt-PT" sz="1600" dirty="0">
                <a:solidFill>
                  <a:srgbClr val="272727"/>
                </a:solidFill>
              </a:rPr>
              <a:t> </a:t>
            </a:r>
            <a:r>
              <a:rPr lang="pt-PT" sz="1600" dirty="0" err="1">
                <a:solidFill>
                  <a:srgbClr val="272727"/>
                </a:solidFill>
              </a:rPr>
              <a:t>Good</a:t>
            </a:r>
            <a:endParaRPr lang="pt-PT" sz="1600" dirty="0">
              <a:solidFill>
                <a:srgbClr val="272727"/>
              </a:solidFill>
            </a:endParaRPr>
          </a:p>
        </p:txBody>
      </p:sp>
      <p:sp>
        <p:nvSpPr>
          <p:cNvPr id="79" name="Retângulo 78">
            <a:extLst>
              <a:ext uri="{FF2B5EF4-FFF2-40B4-BE49-F238E27FC236}">
                <a16:creationId xmlns:a16="http://schemas.microsoft.com/office/drawing/2014/main" id="{51954513-F8D2-9991-CB56-24D9A75A044A}"/>
              </a:ext>
            </a:extLst>
          </p:cNvPr>
          <p:cNvSpPr/>
          <p:nvPr/>
        </p:nvSpPr>
        <p:spPr>
          <a:xfrm>
            <a:off x="8153206" y="5697100"/>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Very</a:t>
            </a:r>
            <a:r>
              <a:rPr lang="pt-PT" sz="1600" dirty="0">
                <a:solidFill>
                  <a:srgbClr val="272727"/>
                </a:solidFill>
              </a:rPr>
              <a:t> </a:t>
            </a:r>
            <a:r>
              <a:rPr lang="pt-PT" sz="1600" dirty="0" err="1">
                <a:solidFill>
                  <a:srgbClr val="272727"/>
                </a:solidFill>
              </a:rPr>
              <a:t>Good</a:t>
            </a:r>
            <a:endParaRPr lang="pt-PT" sz="1600" dirty="0">
              <a:solidFill>
                <a:srgbClr val="272727"/>
              </a:solidFill>
            </a:endParaRPr>
          </a:p>
        </p:txBody>
      </p:sp>
      <p:sp>
        <p:nvSpPr>
          <p:cNvPr id="80" name="Retângulo 79">
            <a:extLst>
              <a:ext uri="{FF2B5EF4-FFF2-40B4-BE49-F238E27FC236}">
                <a16:creationId xmlns:a16="http://schemas.microsoft.com/office/drawing/2014/main" id="{ACD23C9D-B3DB-DEEC-2BDA-FC9BDA03B5F1}"/>
              </a:ext>
            </a:extLst>
          </p:cNvPr>
          <p:cNvSpPr/>
          <p:nvPr/>
        </p:nvSpPr>
        <p:spPr>
          <a:xfrm>
            <a:off x="8153202" y="5133158"/>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Very</a:t>
            </a:r>
            <a:r>
              <a:rPr lang="pt-PT" sz="1600" dirty="0">
                <a:solidFill>
                  <a:srgbClr val="272727"/>
                </a:solidFill>
              </a:rPr>
              <a:t> </a:t>
            </a:r>
            <a:r>
              <a:rPr lang="pt-PT" sz="1600" dirty="0" err="1">
                <a:solidFill>
                  <a:srgbClr val="272727"/>
                </a:solidFill>
              </a:rPr>
              <a:t>Good</a:t>
            </a:r>
            <a:endParaRPr lang="pt-PT" sz="1600" dirty="0">
              <a:solidFill>
                <a:srgbClr val="272727"/>
              </a:solidFill>
            </a:endParaRPr>
          </a:p>
        </p:txBody>
      </p:sp>
      <p:sp>
        <p:nvSpPr>
          <p:cNvPr id="81" name="Retângulo 80">
            <a:extLst>
              <a:ext uri="{FF2B5EF4-FFF2-40B4-BE49-F238E27FC236}">
                <a16:creationId xmlns:a16="http://schemas.microsoft.com/office/drawing/2014/main" id="{B0D4403C-7683-F327-7B72-6D955A1A8627}"/>
              </a:ext>
            </a:extLst>
          </p:cNvPr>
          <p:cNvSpPr/>
          <p:nvPr/>
        </p:nvSpPr>
        <p:spPr>
          <a:xfrm>
            <a:off x="8153202" y="4562871"/>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Very</a:t>
            </a:r>
            <a:r>
              <a:rPr lang="pt-PT" sz="1600" dirty="0">
                <a:solidFill>
                  <a:srgbClr val="272727"/>
                </a:solidFill>
              </a:rPr>
              <a:t> </a:t>
            </a:r>
            <a:r>
              <a:rPr lang="pt-PT" sz="1600" dirty="0" err="1">
                <a:solidFill>
                  <a:srgbClr val="272727"/>
                </a:solidFill>
              </a:rPr>
              <a:t>Good</a:t>
            </a:r>
            <a:endParaRPr lang="pt-PT" sz="1600" dirty="0">
              <a:solidFill>
                <a:srgbClr val="272727"/>
              </a:solidFill>
            </a:endParaRPr>
          </a:p>
        </p:txBody>
      </p:sp>
      <p:sp>
        <p:nvSpPr>
          <p:cNvPr id="82" name="Retângulo 81">
            <a:extLst>
              <a:ext uri="{FF2B5EF4-FFF2-40B4-BE49-F238E27FC236}">
                <a16:creationId xmlns:a16="http://schemas.microsoft.com/office/drawing/2014/main" id="{459272AB-6451-7002-E743-CB1052B3DBB1}"/>
              </a:ext>
            </a:extLst>
          </p:cNvPr>
          <p:cNvSpPr/>
          <p:nvPr/>
        </p:nvSpPr>
        <p:spPr>
          <a:xfrm>
            <a:off x="8153202" y="3999108"/>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Very</a:t>
            </a:r>
            <a:r>
              <a:rPr lang="pt-PT" sz="1600" dirty="0">
                <a:solidFill>
                  <a:srgbClr val="272727"/>
                </a:solidFill>
              </a:rPr>
              <a:t> </a:t>
            </a:r>
            <a:r>
              <a:rPr lang="pt-PT" sz="1600" dirty="0" err="1">
                <a:solidFill>
                  <a:srgbClr val="272727"/>
                </a:solidFill>
              </a:rPr>
              <a:t>Good</a:t>
            </a:r>
            <a:endParaRPr lang="pt-PT" sz="1600" dirty="0">
              <a:solidFill>
                <a:srgbClr val="272727"/>
              </a:solidFill>
            </a:endParaRPr>
          </a:p>
        </p:txBody>
      </p:sp>
      <p:sp>
        <p:nvSpPr>
          <p:cNvPr id="83" name="Retângulo 82">
            <a:extLst>
              <a:ext uri="{FF2B5EF4-FFF2-40B4-BE49-F238E27FC236}">
                <a16:creationId xmlns:a16="http://schemas.microsoft.com/office/drawing/2014/main" id="{79792542-41C4-D299-17D4-7A81C76DC452}"/>
              </a:ext>
            </a:extLst>
          </p:cNvPr>
          <p:cNvSpPr/>
          <p:nvPr/>
        </p:nvSpPr>
        <p:spPr>
          <a:xfrm>
            <a:off x="8153202" y="3429000"/>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F16A47"/>
                </a:solidFill>
              </a:rPr>
              <a:t>Before</a:t>
            </a:r>
            <a:r>
              <a:rPr lang="pt-PT" sz="1600" dirty="0">
                <a:solidFill>
                  <a:srgbClr val="F16A47"/>
                </a:solidFill>
              </a:rPr>
              <a:t> PI</a:t>
            </a:r>
          </a:p>
        </p:txBody>
      </p:sp>
      <p:sp>
        <p:nvSpPr>
          <p:cNvPr id="84" name="Retângulo 83">
            <a:extLst>
              <a:ext uri="{FF2B5EF4-FFF2-40B4-BE49-F238E27FC236}">
                <a16:creationId xmlns:a16="http://schemas.microsoft.com/office/drawing/2014/main" id="{A7F7BE1C-9867-B8D7-24FC-FD74ABAD841B}"/>
              </a:ext>
            </a:extLst>
          </p:cNvPr>
          <p:cNvSpPr/>
          <p:nvPr/>
        </p:nvSpPr>
        <p:spPr>
          <a:xfrm>
            <a:off x="10162824" y="6273732"/>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Excellent</a:t>
            </a:r>
            <a:endParaRPr lang="pt-PT" sz="1600" dirty="0">
              <a:solidFill>
                <a:srgbClr val="272727"/>
              </a:solidFill>
            </a:endParaRPr>
          </a:p>
        </p:txBody>
      </p:sp>
      <p:sp>
        <p:nvSpPr>
          <p:cNvPr id="85" name="Retângulo 84">
            <a:extLst>
              <a:ext uri="{FF2B5EF4-FFF2-40B4-BE49-F238E27FC236}">
                <a16:creationId xmlns:a16="http://schemas.microsoft.com/office/drawing/2014/main" id="{B0E807EC-3795-4307-3A79-227827A0FE3D}"/>
              </a:ext>
            </a:extLst>
          </p:cNvPr>
          <p:cNvSpPr/>
          <p:nvPr/>
        </p:nvSpPr>
        <p:spPr>
          <a:xfrm>
            <a:off x="10162823" y="5697100"/>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Excellent</a:t>
            </a:r>
            <a:endParaRPr lang="pt-PT" sz="1600" dirty="0">
              <a:solidFill>
                <a:srgbClr val="272727"/>
              </a:solidFill>
            </a:endParaRPr>
          </a:p>
        </p:txBody>
      </p:sp>
      <p:sp>
        <p:nvSpPr>
          <p:cNvPr id="86" name="Retângulo 85">
            <a:extLst>
              <a:ext uri="{FF2B5EF4-FFF2-40B4-BE49-F238E27FC236}">
                <a16:creationId xmlns:a16="http://schemas.microsoft.com/office/drawing/2014/main" id="{507F48B6-952A-688E-8373-BD47EFE2D798}"/>
              </a:ext>
            </a:extLst>
          </p:cNvPr>
          <p:cNvSpPr/>
          <p:nvPr/>
        </p:nvSpPr>
        <p:spPr>
          <a:xfrm>
            <a:off x="10162819" y="5133158"/>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Excellent</a:t>
            </a:r>
            <a:endParaRPr lang="pt-PT" sz="1600" dirty="0">
              <a:solidFill>
                <a:srgbClr val="272727"/>
              </a:solidFill>
            </a:endParaRPr>
          </a:p>
        </p:txBody>
      </p:sp>
      <p:sp>
        <p:nvSpPr>
          <p:cNvPr id="87" name="Retângulo 86">
            <a:extLst>
              <a:ext uri="{FF2B5EF4-FFF2-40B4-BE49-F238E27FC236}">
                <a16:creationId xmlns:a16="http://schemas.microsoft.com/office/drawing/2014/main" id="{678D72A6-8B08-8D2B-8E98-9977F47D8E48}"/>
              </a:ext>
            </a:extLst>
          </p:cNvPr>
          <p:cNvSpPr/>
          <p:nvPr/>
        </p:nvSpPr>
        <p:spPr>
          <a:xfrm>
            <a:off x="10162819" y="4562871"/>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Excellent</a:t>
            </a:r>
            <a:endParaRPr lang="pt-PT" sz="1600" dirty="0">
              <a:solidFill>
                <a:srgbClr val="272727"/>
              </a:solidFill>
            </a:endParaRPr>
          </a:p>
        </p:txBody>
      </p:sp>
      <p:sp>
        <p:nvSpPr>
          <p:cNvPr id="88" name="Retângulo 87">
            <a:extLst>
              <a:ext uri="{FF2B5EF4-FFF2-40B4-BE49-F238E27FC236}">
                <a16:creationId xmlns:a16="http://schemas.microsoft.com/office/drawing/2014/main" id="{E36A7117-8D37-5AB8-70E6-65D8C44E8F05}"/>
              </a:ext>
            </a:extLst>
          </p:cNvPr>
          <p:cNvSpPr/>
          <p:nvPr/>
        </p:nvSpPr>
        <p:spPr>
          <a:xfrm>
            <a:off x="10162819" y="3999108"/>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272727"/>
                </a:solidFill>
              </a:rPr>
              <a:t>Excellent</a:t>
            </a:r>
            <a:endParaRPr lang="pt-PT" sz="1600" dirty="0">
              <a:solidFill>
                <a:srgbClr val="272727"/>
              </a:solidFill>
            </a:endParaRPr>
          </a:p>
        </p:txBody>
      </p:sp>
      <p:sp>
        <p:nvSpPr>
          <p:cNvPr id="89" name="Retângulo 88">
            <a:extLst>
              <a:ext uri="{FF2B5EF4-FFF2-40B4-BE49-F238E27FC236}">
                <a16:creationId xmlns:a16="http://schemas.microsoft.com/office/drawing/2014/main" id="{0CF0DFE9-5809-3226-1BF2-0DC6AE9C931A}"/>
              </a:ext>
            </a:extLst>
          </p:cNvPr>
          <p:cNvSpPr/>
          <p:nvPr/>
        </p:nvSpPr>
        <p:spPr>
          <a:xfrm>
            <a:off x="10162819" y="3429000"/>
            <a:ext cx="2009617" cy="570108"/>
          </a:xfrm>
          <a:prstGeom prst="rect">
            <a:avLst/>
          </a:prstGeom>
          <a:solidFill>
            <a:srgbClr val="F0F0EF"/>
          </a:solidFill>
          <a:ln w="28575">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600" dirty="0" err="1">
                <a:solidFill>
                  <a:srgbClr val="F16A47"/>
                </a:solidFill>
              </a:rPr>
              <a:t>After</a:t>
            </a:r>
            <a:r>
              <a:rPr lang="pt-PT" sz="1600" dirty="0">
                <a:solidFill>
                  <a:srgbClr val="F16A47"/>
                </a:solidFill>
              </a:rPr>
              <a:t> PI</a:t>
            </a:r>
          </a:p>
        </p:txBody>
      </p:sp>
    </p:spTree>
    <p:extLst>
      <p:ext uri="{BB962C8B-B14F-4D97-AF65-F5344CB8AC3E}">
        <p14:creationId xmlns:p14="http://schemas.microsoft.com/office/powerpoint/2010/main" val="76413230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Words>
  <Application>Microsoft Office PowerPoint</Application>
  <PresentationFormat>Ecrã Panorâmico</PresentationFormat>
  <Paragraphs>64</Paragraphs>
  <Slides>9</Slides>
  <Notes>1</Notes>
  <HiddenSlides>0</HiddenSlides>
  <MMClips>0</MMClips>
  <ScaleCrop>false</ScaleCrop>
  <HeadingPairs>
    <vt:vector size="6" baseType="variant">
      <vt:variant>
        <vt:lpstr>Tipos de letra usados</vt:lpstr>
      </vt:variant>
      <vt:variant>
        <vt:i4>15</vt:i4>
      </vt:variant>
      <vt:variant>
        <vt:lpstr>Tema</vt:lpstr>
      </vt:variant>
      <vt:variant>
        <vt:i4>1</vt:i4>
      </vt:variant>
      <vt:variant>
        <vt:lpstr>Títulos dos diapositivos</vt:lpstr>
      </vt:variant>
      <vt:variant>
        <vt:i4>9</vt:i4>
      </vt:variant>
    </vt:vector>
  </HeadingPairs>
  <TitlesOfParts>
    <vt:vector size="25" baseType="lpstr">
      <vt:lpstr>Abadi</vt:lpstr>
      <vt:lpstr>Agency FB</vt:lpstr>
      <vt:lpstr>Amasis MT Pro Medium</vt:lpstr>
      <vt:lpstr>Arial</vt:lpstr>
      <vt:lpstr>Arial Rounded MT Bold</vt:lpstr>
      <vt:lpstr>Bernard MT Condensed</vt:lpstr>
      <vt:lpstr>Broadway</vt:lpstr>
      <vt:lpstr>Calibri</vt:lpstr>
      <vt:lpstr>Calibri Light</vt:lpstr>
      <vt:lpstr>Consolas</vt:lpstr>
      <vt:lpstr>Courier New</vt:lpstr>
      <vt:lpstr>NType 82 Mono</vt:lpstr>
      <vt:lpstr>Rockwell Nova Light</vt:lpstr>
      <vt:lpstr>Univers Light</vt:lpstr>
      <vt:lpstr>Vijaya</vt:lpstr>
      <vt:lpstr>Tema do Office</vt:lpstr>
      <vt:lpstr>Apresentação do PowerPoint</vt:lpstr>
      <vt:lpstr>Index</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Backog</dc:title>
  <dc:creator>Sergio André</dc:creator>
  <cp:lastModifiedBy>Sergio André</cp:lastModifiedBy>
  <cp:revision>112</cp:revision>
  <dcterms:created xsi:type="dcterms:W3CDTF">2022-10-07T12:49:41Z</dcterms:created>
  <dcterms:modified xsi:type="dcterms:W3CDTF">2023-06-17T14:42:07Z</dcterms:modified>
</cp:coreProperties>
</file>